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24" r:id="rId1"/>
    <p:sldMasterId id="2147483958" r:id="rId2"/>
    <p:sldMasterId id="2147483991" r:id="rId3"/>
    <p:sldMasterId id="2147484024" r:id="rId4"/>
    <p:sldMasterId id="2147484057" r:id="rId5"/>
  </p:sldMasterIdLst>
  <p:notesMasterIdLst>
    <p:notesMasterId r:id="rId82"/>
  </p:notesMasterIdLst>
  <p:handoutMasterIdLst>
    <p:handoutMasterId r:id="rId83"/>
  </p:handoutMasterIdLst>
  <p:sldIdLst>
    <p:sldId id="269" r:id="rId6"/>
    <p:sldId id="2208" r:id="rId7"/>
    <p:sldId id="279" r:id="rId8"/>
    <p:sldId id="2209" r:id="rId9"/>
    <p:sldId id="2183" r:id="rId10"/>
    <p:sldId id="2214" r:id="rId11"/>
    <p:sldId id="258" r:id="rId12"/>
    <p:sldId id="298" r:id="rId13"/>
    <p:sldId id="2196" r:id="rId14"/>
    <p:sldId id="2262" r:id="rId15"/>
    <p:sldId id="2213" r:id="rId16"/>
    <p:sldId id="2210" r:id="rId17"/>
    <p:sldId id="2179" r:id="rId18"/>
    <p:sldId id="2261" r:id="rId19"/>
    <p:sldId id="2192" r:id="rId20"/>
    <p:sldId id="2207" r:id="rId21"/>
    <p:sldId id="2189" r:id="rId22"/>
    <p:sldId id="2218" r:id="rId23"/>
    <p:sldId id="2212" r:id="rId24"/>
    <p:sldId id="2215" r:id="rId25"/>
    <p:sldId id="2217" r:id="rId26"/>
    <p:sldId id="2268" r:id="rId27"/>
    <p:sldId id="2269" r:id="rId28"/>
    <p:sldId id="2229" r:id="rId29"/>
    <p:sldId id="2271" r:id="rId30"/>
    <p:sldId id="2263" r:id="rId31"/>
    <p:sldId id="2219" r:id="rId32"/>
    <p:sldId id="2238" r:id="rId33"/>
    <p:sldId id="2239" r:id="rId34"/>
    <p:sldId id="2241" r:id="rId35"/>
    <p:sldId id="2244" r:id="rId36"/>
    <p:sldId id="2243" r:id="rId37"/>
    <p:sldId id="2242" r:id="rId38"/>
    <p:sldId id="2240" r:id="rId39"/>
    <p:sldId id="2245" r:id="rId40"/>
    <p:sldId id="2230" r:id="rId41"/>
    <p:sldId id="2246" r:id="rId42"/>
    <p:sldId id="2247" r:id="rId43"/>
    <p:sldId id="2248" r:id="rId44"/>
    <p:sldId id="2232" r:id="rId45"/>
    <p:sldId id="2233" r:id="rId46"/>
    <p:sldId id="2234" r:id="rId47"/>
    <p:sldId id="270" r:id="rId48"/>
    <p:sldId id="271" r:id="rId49"/>
    <p:sldId id="272" r:id="rId50"/>
    <p:sldId id="273" r:id="rId51"/>
    <p:sldId id="274" r:id="rId52"/>
    <p:sldId id="275" r:id="rId53"/>
    <p:sldId id="276" r:id="rId54"/>
    <p:sldId id="277" r:id="rId55"/>
    <p:sldId id="278" r:id="rId56"/>
    <p:sldId id="2235" r:id="rId57"/>
    <p:sldId id="2236" r:id="rId58"/>
    <p:sldId id="2250" r:id="rId59"/>
    <p:sldId id="2251" r:id="rId60"/>
    <p:sldId id="2205" r:id="rId61"/>
    <p:sldId id="2252" r:id="rId62"/>
    <p:sldId id="2203" r:id="rId63"/>
    <p:sldId id="2237" r:id="rId64"/>
    <p:sldId id="2253" r:id="rId65"/>
    <p:sldId id="2254" r:id="rId66"/>
    <p:sldId id="2256" r:id="rId67"/>
    <p:sldId id="2265" r:id="rId68"/>
    <p:sldId id="2201" r:id="rId69"/>
    <p:sldId id="2198" r:id="rId70"/>
    <p:sldId id="2193" r:id="rId71"/>
    <p:sldId id="2266" r:id="rId72"/>
    <p:sldId id="2185" r:id="rId73"/>
    <p:sldId id="2275" r:id="rId74"/>
    <p:sldId id="2274" r:id="rId75"/>
    <p:sldId id="325" r:id="rId76"/>
    <p:sldId id="2167" r:id="rId77"/>
    <p:sldId id="2267" r:id="rId78"/>
    <p:sldId id="2270" r:id="rId79"/>
    <p:sldId id="288" r:id="rId80"/>
    <p:sldId id="2272" r:id="rId81"/>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A63E4771-ACEC-2B41-8B2D-6C65AD559C79}">
          <p14:sldIdLst>
            <p14:sldId id="269"/>
            <p14:sldId id="2208"/>
            <p14:sldId id="279"/>
            <p14:sldId id="2209"/>
            <p14:sldId id="2183"/>
            <p14:sldId id="2214"/>
            <p14:sldId id="258"/>
            <p14:sldId id="298"/>
            <p14:sldId id="2196"/>
            <p14:sldId id="2262"/>
            <p14:sldId id="2213"/>
            <p14:sldId id="2210"/>
            <p14:sldId id="2179"/>
            <p14:sldId id="2261"/>
          </p14:sldIdLst>
        </p14:section>
        <p14:section name="Covers and front matter designs" id="{F5F9A818-4D97-ED4A-9289-C14312126849}">
          <p14:sldIdLst/>
        </p14:section>
        <p14:section name="Sample slides" id="{F37E1847-B7EB-7546-9490-7462394074F2}">
          <p14:sldIdLst>
            <p14:sldId id="2192"/>
            <p14:sldId id="2207"/>
            <p14:sldId id="2189"/>
            <p14:sldId id="2218"/>
            <p14:sldId id="2212"/>
            <p14:sldId id="2215"/>
            <p14:sldId id="2217"/>
            <p14:sldId id="2268"/>
            <p14:sldId id="2269"/>
            <p14:sldId id="2229"/>
            <p14:sldId id="2271"/>
            <p14:sldId id="2263"/>
            <p14:sldId id="2219"/>
            <p14:sldId id="2238"/>
            <p14:sldId id="2239"/>
            <p14:sldId id="2241"/>
            <p14:sldId id="2244"/>
            <p14:sldId id="2243"/>
            <p14:sldId id="2242"/>
            <p14:sldId id="2240"/>
            <p14:sldId id="2245"/>
            <p14:sldId id="2230"/>
            <p14:sldId id="2246"/>
            <p14:sldId id="2247"/>
            <p14:sldId id="2248"/>
            <p14:sldId id="2232"/>
            <p14:sldId id="2233"/>
            <p14:sldId id="2234"/>
            <p14:sldId id="270"/>
            <p14:sldId id="271"/>
            <p14:sldId id="272"/>
            <p14:sldId id="273"/>
            <p14:sldId id="274"/>
            <p14:sldId id="275"/>
            <p14:sldId id="276"/>
            <p14:sldId id="277"/>
            <p14:sldId id="278"/>
            <p14:sldId id="2235"/>
            <p14:sldId id="2236"/>
            <p14:sldId id="2250"/>
            <p14:sldId id="2251"/>
            <p14:sldId id="2205"/>
            <p14:sldId id="2252"/>
            <p14:sldId id="2203"/>
            <p14:sldId id="2237"/>
            <p14:sldId id="2253"/>
            <p14:sldId id="2254"/>
            <p14:sldId id="2256"/>
            <p14:sldId id="2265"/>
            <p14:sldId id="2201"/>
            <p14:sldId id="2198"/>
            <p14:sldId id="2193"/>
            <p14:sldId id="2266"/>
            <p14:sldId id="2185"/>
            <p14:sldId id="2275"/>
            <p14:sldId id="2274"/>
            <p14:sldId id="325"/>
            <p14:sldId id="2167"/>
            <p14:sldId id="2267"/>
            <p14:sldId id="2270"/>
            <p14:sldId id="288"/>
            <p14:sldId id="2272"/>
          </p14:sldIdLst>
        </p14:section>
        <p14:section name="Sample charts &amp; tables" id="{4D37EFCD-C09B-614A-A934-275B64FAF45D}">
          <p14:sldIdLst/>
        </p14:section>
        <p14:section name="Case studies" id="{F7FB4E19-5E9C-A745-B26C-63F922E8EDCA}">
          <p14:sldIdLst/>
        </p14:section>
        <p14:section name="Asset library" id="{F805EB7F-A6EB-324B-A45B-401A9919F2D0}">
          <p14:sldIdLst/>
        </p14:section>
        <p14:section name="Color palette" id="{D8AAB97E-6298-2C4D-B3BF-83F266F0418C}">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FEEF"/>
    <a:srgbClr val="EEEEEE"/>
    <a:srgbClr val="FC02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56E637-51C2-4469-8CA3-535A343BB193}" v="19" dt="2019-09-27T15:43:07.2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48"/>
    <p:restoredTop sz="71185"/>
  </p:normalViewPr>
  <p:slideViewPr>
    <p:cSldViewPr snapToGrid="0" snapToObjects="1">
      <p:cViewPr varScale="1">
        <p:scale>
          <a:sx n="139" d="100"/>
          <a:sy n="139" d="100"/>
        </p:scale>
        <p:origin x="1912" y="176"/>
      </p:cViewPr>
      <p:guideLst/>
    </p:cSldViewPr>
  </p:slideViewPr>
  <p:outlineViewPr>
    <p:cViewPr>
      <p:scale>
        <a:sx n="33" d="100"/>
        <a:sy n="33" d="100"/>
      </p:scale>
      <p:origin x="0" y="0"/>
    </p:cViewPr>
  </p:outlineViewPr>
  <p:notesTextViewPr>
    <p:cViewPr>
      <p:scale>
        <a:sx n="165" d="100"/>
        <a:sy n="165" d="100"/>
      </p:scale>
      <p:origin x="0" y="0"/>
    </p:cViewPr>
  </p:notesTextViewPr>
  <p:sorterViewPr>
    <p:cViewPr>
      <p:scale>
        <a:sx n="96" d="100"/>
        <a:sy n="96" d="100"/>
      </p:scale>
      <p:origin x="0" y="0"/>
    </p:cViewPr>
  </p:sorterViewPr>
  <p:notesViewPr>
    <p:cSldViewPr snapToGrid="0" snapToObjects="1">
      <p:cViewPr varScale="1">
        <p:scale>
          <a:sx n="87" d="100"/>
          <a:sy n="87" d="100"/>
        </p:scale>
        <p:origin x="3736"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handoutMaster" Target="handoutMasters/handoutMaster1.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AD41EB-D3D3-6044-A7B2-6CD4A3F63263}" type="datetimeFigureOut">
              <a:rPr lang="en-US" smtClean="0">
                <a:solidFill>
                  <a:schemeClr val="bg1"/>
                </a:solidFill>
                <a:latin typeface="IBM Plex Sans" charset="0"/>
                <a:ea typeface="IBM Plex Sans" charset="0"/>
                <a:cs typeface="IBM Plex Sans" charset="0"/>
              </a:rPr>
              <a:t>9/28/19</a:t>
            </a:fld>
            <a:endParaRPr lang="en-US" dirty="0">
              <a:solidFill>
                <a:schemeClr val="bg1"/>
              </a:solidFill>
              <a:latin typeface="IBM Plex Sans" charset="0"/>
              <a:ea typeface="IBM Plex Sans" charset="0"/>
              <a:cs typeface="IBM Plex Sans"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B4878-71CB-8F40-B9DD-F26F1F6CA014}" type="slidenum">
              <a:rPr lang="en-US" smtClean="0">
                <a:solidFill>
                  <a:schemeClr val="bg1"/>
                </a:solidFill>
                <a:latin typeface="IBM Plex Sans" charset="0"/>
                <a:ea typeface="IBM Plex Sans" charset="0"/>
                <a:cs typeface="IBM Plex Sans" charset="0"/>
              </a:rPr>
              <a:t>‹#›</a:t>
            </a:fld>
            <a:endParaRPr lang="en-US"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solidFill>
                  <a:schemeClr val="bg1"/>
                </a:solidFill>
                <a:latin typeface="IBM Plex Sans" charset="0"/>
                <a:ea typeface="IBM Plex Sans" charset="0"/>
                <a:cs typeface="IBM Plex Sans" charset="0"/>
              </a:defRPr>
            </a:lvl1pPr>
          </a:lstStyle>
          <a:p>
            <a:fld id="{D96A0541-C2EF-9848-827E-46BECFB549F3}" type="datetimeFigureOut">
              <a:rPr lang="en-US" smtClean="0"/>
              <a:pPr/>
              <a:t>9/28/19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solidFill>
                  <a:schemeClr val="bg1"/>
                </a:solidFill>
                <a:latin typeface="IBM Plex Sans" charset="0"/>
                <a:ea typeface="IBM Plex Sans" charset="0"/>
                <a:cs typeface="IBM Plex Sans"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200" kern="1200">
        <a:solidFill>
          <a:schemeClr val="bg1"/>
        </a:solidFill>
        <a:latin typeface="+mn-lt"/>
        <a:ea typeface="+mn-ea"/>
        <a:cs typeface="+mn-cs"/>
      </a:defRPr>
    </a:lvl2pPr>
    <a:lvl3pPr marL="914400" algn="l" defTabSz="914400" rtl="0" eaLnBrk="1" latinLnBrk="0" hangingPunct="1">
      <a:defRPr sz="1200" kern="1200">
        <a:solidFill>
          <a:schemeClr val="bg1"/>
        </a:solidFill>
        <a:latin typeface="+mn-lt"/>
        <a:ea typeface="+mn-ea"/>
        <a:cs typeface="+mn-cs"/>
      </a:defRPr>
    </a:lvl3pPr>
    <a:lvl4pPr marL="1371600" algn="l" defTabSz="914400" rtl="0" eaLnBrk="1" latinLnBrk="0" hangingPunct="1">
      <a:defRPr sz="1200" kern="1200">
        <a:solidFill>
          <a:schemeClr val="bg1"/>
        </a:solidFill>
        <a:latin typeface="+mn-lt"/>
        <a:ea typeface="+mn-ea"/>
        <a:cs typeface="+mn-cs"/>
      </a:defRPr>
    </a:lvl4pPr>
    <a:lvl5pPr marL="1828800" algn="l" defTabSz="914400" rtl="0" eaLnBrk="1" latinLnBrk="0" hangingPunct="1">
      <a:defRPr sz="1200" kern="1200">
        <a:solidFill>
          <a:schemeClr val="bg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dotnet.github.io/orlean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1259413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Comminicate</a:t>
            </a:r>
            <a:r>
              <a:rPr lang="en-US" dirty="0"/>
              <a:t> via Messages</a:t>
            </a:r>
          </a:p>
          <a:p>
            <a:r>
              <a:rPr lang="en-US" dirty="0"/>
              <a:t>Concurrently</a:t>
            </a:r>
          </a:p>
          <a:p>
            <a:r>
              <a:rPr lang="en-US" dirty="0"/>
              <a:t>Out of order</a:t>
            </a:r>
          </a:p>
          <a:p>
            <a:r>
              <a:rPr lang="en-US" dirty="0"/>
              <a:t>At Most Once ( i.e. may not be delivered – network failure or receiver down )</a:t>
            </a:r>
          </a:p>
          <a:p>
            <a:r>
              <a:rPr lang="en-US" dirty="0"/>
              <a:t>At Least Once ( i.e. receiver may need to deal with duplication )</a:t>
            </a:r>
          </a:p>
          <a:p>
            <a:r>
              <a:rPr lang="en-US" dirty="0"/>
              <a:t>Exactly once - </a:t>
            </a:r>
            <a:r>
              <a:rPr lang="en-US" dirty="0" err="1"/>
              <a:t>impossilbe</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Tree>
    <p:extLst>
      <p:ext uri="{BB962C8B-B14F-4D97-AF65-F5344CB8AC3E}">
        <p14:creationId xmlns:p14="http://schemas.microsoft.com/office/powerpoint/2010/main" val="518807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/ftp/</a:t>
            </a:r>
            <a:r>
              <a:rPr lang="en-US" dirty="0" err="1"/>
              <a:t>arxiv</a:t>
            </a:r>
            <a:r>
              <a:rPr lang="en-US" dirty="0"/>
              <a:t>/papers/1008/1008.1459.pdf</a:t>
            </a:r>
          </a:p>
          <a:p>
            <a:endParaRPr lang="en-US" dirty="0"/>
          </a:p>
          <a:p>
            <a:endParaRPr lang="en-US" dirty="0"/>
          </a:p>
          <a:p>
            <a:r>
              <a:rPr lang="en-US" dirty="0"/>
              <a:t>https://</a:t>
            </a:r>
            <a:r>
              <a:rPr lang="en-US" dirty="0" err="1"/>
              <a:t>en.wikipedia.org</a:t>
            </a:r>
            <a:r>
              <a:rPr lang="en-US" dirty="0"/>
              <a:t>/wiki/</a:t>
            </a:r>
            <a:r>
              <a:rPr lang="en-US" dirty="0" err="1"/>
              <a:t>Lambda_calculus</a:t>
            </a:r>
            <a:endParaRPr lang="en-US" dirty="0"/>
          </a:p>
          <a:p>
            <a:endParaRPr lang="en-US" dirty="0"/>
          </a:p>
          <a:p>
            <a:r>
              <a:rPr lang="en-US" dirty="0"/>
              <a:t>Alonzo Church created lambda calculus</a:t>
            </a:r>
          </a:p>
          <a:p>
            <a:r>
              <a:rPr lang="en-US" dirty="0"/>
              <a:t>- 1930 influenced LISP programming </a:t>
            </a:r>
            <a:r>
              <a:rPr lang="en-US" dirty="0" err="1"/>
              <a:t>lang</a:t>
            </a:r>
            <a:r>
              <a:rPr lang="en-US" dirty="0"/>
              <a:t> and functional programming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913430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 ant is no Actor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Inbox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Sequential processing in an individual actor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Specialized Q’s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00B050"/>
                </a:solidFill>
              </a:rPr>
              <a:t>Prioriy</a:t>
            </a:r>
            <a:r>
              <a:rPr lang="en-US" dirty="0">
                <a:solidFill>
                  <a:srgbClr val="00B050"/>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Message types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1 only till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dirty="0"/>
          </a:p>
        </p:txBody>
      </p:sp>
    </p:spTree>
    <p:extLst>
      <p:ext uri="{BB962C8B-B14F-4D97-AF65-F5344CB8AC3E}">
        <p14:creationId xmlns:p14="http://schemas.microsoft.com/office/powerpoint/2010/main" val="4061907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solidFill>
                  <a:schemeClr val="bg2"/>
                </a:solidFill>
              </a:rPr>
              <a:t>In response to a message that it receives, an actor can:</a:t>
            </a:r>
          </a:p>
          <a:p>
            <a:pPr marL="628741" lvl="1" indent="-285750">
              <a:buFont typeface="Arial" panose="020B0604020202020204" pitchFamily="34" charset="0"/>
              <a:buChar char="•"/>
            </a:pPr>
            <a:r>
              <a:rPr lang="en-US" sz="1800" dirty="0">
                <a:solidFill>
                  <a:schemeClr val="bg2"/>
                </a:solidFill>
              </a:rPr>
              <a:t>make local decisions</a:t>
            </a:r>
          </a:p>
          <a:p>
            <a:pPr marL="628741" lvl="1" indent="-285750">
              <a:buFont typeface="Arial" panose="020B0604020202020204" pitchFamily="34" charset="0"/>
              <a:buChar char="•"/>
            </a:pPr>
            <a:r>
              <a:rPr lang="en-US" sz="1800" dirty="0">
                <a:solidFill>
                  <a:schemeClr val="bg2"/>
                </a:solidFill>
              </a:rPr>
              <a:t>create more actors</a:t>
            </a:r>
          </a:p>
          <a:p>
            <a:pPr marL="628741" lvl="1" indent="-285750">
              <a:buFont typeface="Arial" panose="020B0604020202020204" pitchFamily="34" charset="0"/>
              <a:buChar char="•"/>
            </a:pPr>
            <a:r>
              <a:rPr lang="en-US" sz="1800" dirty="0">
                <a:solidFill>
                  <a:schemeClr val="bg2"/>
                </a:solidFill>
              </a:rPr>
              <a:t>send more messages</a:t>
            </a:r>
          </a:p>
          <a:p>
            <a:pPr marL="628741" lvl="1" indent="-285750">
              <a:buFont typeface="Arial" panose="020B0604020202020204" pitchFamily="34" charset="0"/>
              <a:buChar char="•"/>
            </a:pPr>
            <a:r>
              <a:rPr lang="en-US" sz="1800" dirty="0">
                <a:solidFill>
                  <a:schemeClr val="bg2"/>
                </a:solidFill>
              </a:rPr>
              <a:t>determine how to respond to the next message received.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Tree>
    <p:extLst>
      <p:ext uri="{BB962C8B-B14F-4D97-AF65-F5344CB8AC3E}">
        <p14:creationId xmlns:p14="http://schemas.microsoft.com/office/powerpoint/2010/main" val="2335486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(Erlang) is based on the idea of workers, </a:t>
            </a:r>
            <a:r>
              <a:rPr lang="en-US" i="1" dirty="0"/>
              <a:t>supervisors</a:t>
            </a:r>
            <a:r>
              <a:rPr lang="en-US" dirty="0"/>
              <a:t>, and a </a:t>
            </a:r>
            <a:r>
              <a:rPr lang="en-US" i="1" dirty="0"/>
              <a:t>supervision tree</a:t>
            </a:r>
            <a:r>
              <a:rPr lang="en-US" dirty="0"/>
              <a:t>. ... A </a:t>
            </a:r>
            <a:r>
              <a:rPr lang="en-US" i="1" dirty="0"/>
              <a:t>supervisor</a:t>
            </a:r>
            <a:r>
              <a:rPr lang="en-US" dirty="0"/>
              <a:t> can restart a worker if something goes wrong. The </a:t>
            </a:r>
            <a:r>
              <a:rPr lang="en-US" i="1" dirty="0"/>
              <a:t>supervision tree</a:t>
            </a:r>
            <a:r>
              <a:rPr lang="en-US" dirty="0"/>
              <a:t> is a hierarchical arrangement of an application into workers and </a:t>
            </a:r>
            <a:r>
              <a:rPr lang="en-US" i="1" dirty="0"/>
              <a:t>supervisors</a:t>
            </a:r>
            <a:r>
              <a:rPr lang="en-US" dirty="0"/>
              <a:t>.</a:t>
            </a:r>
          </a:p>
          <a:p>
            <a:endParaRPr lang="en-US" sz="1200" b="0" i="0" u="none" strike="noStrike" kern="1200" dirty="0">
              <a:solidFill>
                <a:schemeClr val="tx1"/>
              </a:solidFill>
              <a:effectLst/>
              <a:latin typeface="+mn-lt"/>
              <a:ea typeface="+mn-ea"/>
              <a:cs typeface="+mn-cs"/>
            </a:endParaRPr>
          </a:p>
          <a:p>
            <a:r>
              <a:rPr lang="en-US" dirty="0"/>
              <a:t>Each child can be one of three types: </a:t>
            </a:r>
          </a:p>
          <a:p>
            <a:r>
              <a:rPr lang="en-US" dirty="0"/>
              <a:t>a </a:t>
            </a:r>
            <a:r>
              <a:rPr lang="en-US" b="1" dirty="0"/>
              <a:t>permanent</a:t>
            </a:r>
            <a:r>
              <a:rPr lang="en-US" dirty="0"/>
              <a:t> child is always restarted when it dies </a:t>
            </a:r>
          </a:p>
          <a:p>
            <a:r>
              <a:rPr lang="en-US" dirty="0"/>
              <a:t>a </a:t>
            </a:r>
            <a:r>
              <a:rPr lang="en-US" b="1" dirty="0"/>
              <a:t>transient</a:t>
            </a:r>
            <a:r>
              <a:rPr lang="en-US" dirty="0"/>
              <a:t> child is restarted if it dies abnormally </a:t>
            </a:r>
          </a:p>
          <a:p>
            <a:r>
              <a:rPr lang="en-US" dirty="0"/>
              <a:t>a </a:t>
            </a:r>
            <a:r>
              <a:rPr lang="en-US" b="1" dirty="0"/>
              <a:t>temporary</a:t>
            </a:r>
            <a:r>
              <a:rPr lang="en-US" dirty="0"/>
              <a:t> child is never restarted.</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813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Not silver bullet</a:t>
            </a:r>
          </a:p>
          <a:p>
            <a:pPr marL="285750" indent="-285750">
              <a:buFont typeface="Arial" panose="020B0604020202020204" pitchFamily="34" charset="0"/>
              <a:buChar char="•"/>
            </a:pPr>
            <a:r>
              <a:rPr lang="en-US" dirty="0"/>
              <a:t>Still cases for threads – Office Apps / Photoshop iTunes </a:t>
            </a:r>
            <a:r>
              <a:rPr lang="en-US" dirty="0" err="1"/>
              <a:t>etc</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Tree>
    <p:extLst>
      <p:ext uri="{BB962C8B-B14F-4D97-AF65-F5344CB8AC3E}">
        <p14:creationId xmlns:p14="http://schemas.microsoft.com/office/powerpoint/2010/main" val="2427711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line</a:t>
            </a:r>
          </a:p>
          <a:p>
            <a:endParaRPr lang="en-US" dirty="0"/>
          </a:p>
          <a:p>
            <a:r>
              <a:rPr lang="en-US" dirty="0"/>
              <a:t>Orleans - Distributed Virtual Actor Model </a:t>
            </a:r>
            <a:r>
              <a:rPr lang="en-US" dirty="0">
                <a:hlinkClick r:id="rId3"/>
              </a:rPr>
              <a:t>http://dotnet.github.io/orleans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dirty="0"/>
          </a:p>
        </p:txBody>
      </p:sp>
    </p:spTree>
    <p:extLst>
      <p:ext uri="{BB962C8B-B14F-4D97-AF65-F5344CB8AC3E}">
        <p14:creationId xmlns:p14="http://schemas.microsoft.com/office/powerpoint/2010/main" val="2540446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Lightbend</a:t>
            </a:r>
            <a:r>
              <a:rPr lang="en-US" dirty="0"/>
              <a:t> open source</a:t>
            </a:r>
          </a:p>
          <a:p>
            <a:endParaRPr lang="en-US" dirty="0"/>
          </a:p>
          <a:p>
            <a:r>
              <a:rPr lang="en-US" dirty="0"/>
              <a:t>Scala Martin </a:t>
            </a:r>
            <a:r>
              <a:rPr lang="en-US" dirty="0" err="1"/>
              <a:t>Odersky</a:t>
            </a:r>
            <a:endParaRPr lang="en-US" dirty="0"/>
          </a:p>
          <a:p>
            <a:r>
              <a:rPr lang="en-US" dirty="0" err="1"/>
              <a:t>Akka</a:t>
            </a:r>
            <a:endParaRPr lang="en-US" dirty="0"/>
          </a:p>
          <a:p>
            <a:endParaRPr lang="en-US" dirty="0"/>
          </a:p>
          <a:p>
            <a:r>
              <a:rPr lang="en-US" dirty="0" err="1"/>
              <a:t>Lagom</a:t>
            </a:r>
            <a:r>
              <a:rPr lang="en-US" dirty="0"/>
              <a:t> – opinionated – may be easier to build Microservice(system)</a:t>
            </a:r>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dirty="0"/>
          </a:p>
        </p:txBody>
      </p:sp>
    </p:spTree>
    <p:extLst>
      <p:ext uri="{BB962C8B-B14F-4D97-AF65-F5344CB8AC3E}">
        <p14:creationId xmlns:p14="http://schemas.microsoft.com/office/powerpoint/2010/main" val="1752755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Lightbend</a:t>
            </a:r>
            <a:r>
              <a:rPr lang="en-US" dirty="0"/>
              <a:t> open source and commercial products – IBM alliance partner</a:t>
            </a:r>
          </a:p>
          <a:p>
            <a:endParaRPr lang="en-US" dirty="0"/>
          </a:p>
          <a:p>
            <a:r>
              <a:rPr lang="en-US" dirty="0"/>
              <a:t>Scala - Martin </a:t>
            </a:r>
            <a:r>
              <a:rPr lang="en-US" dirty="0" err="1"/>
              <a:t>Odersky</a:t>
            </a:r>
            <a:endParaRPr lang="en-US" dirty="0"/>
          </a:p>
          <a:p>
            <a:endParaRPr lang="en-US" dirty="0"/>
          </a:p>
          <a:p>
            <a:r>
              <a:rPr lang="en-US" dirty="0" err="1"/>
              <a:t>Akka</a:t>
            </a:r>
            <a:endParaRPr lang="en-US" dirty="0"/>
          </a:p>
          <a:p>
            <a:endParaRPr lang="en-US" dirty="0"/>
          </a:p>
          <a:p>
            <a:r>
              <a:rPr lang="en-US" dirty="0" err="1"/>
              <a:t>Lagom</a:t>
            </a:r>
            <a:r>
              <a:rPr lang="en-US" dirty="0"/>
              <a:t> – opinionated – may be easier to build Microservice(system</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Customers</a:t>
            </a:r>
          </a:p>
          <a:p>
            <a:pPr marL="342900" lvl="1">
              <a:buFont typeface="Arial" panose="020B0604020202020204" pitchFamily="34" charset="0"/>
              <a:buChar char="•"/>
            </a:pPr>
            <a:r>
              <a:rPr lang="en-US" dirty="0" err="1"/>
              <a:t>Paypal</a:t>
            </a:r>
            <a:r>
              <a:rPr lang="en-US" dirty="0"/>
              <a:t> 1 Billion Tx/Day</a:t>
            </a:r>
          </a:p>
          <a:p>
            <a:pPr marL="342900" lvl="1">
              <a:buFont typeface="Arial" panose="020B0604020202020204" pitchFamily="34" charset="0"/>
              <a:buChar char="•"/>
            </a:pPr>
            <a:r>
              <a:rPr lang="en-US" dirty="0" err="1"/>
              <a:t>Verison</a:t>
            </a:r>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Tree>
    <p:extLst>
      <p:ext uri="{BB962C8B-B14F-4D97-AF65-F5344CB8AC3E}">
        <p14:creationId xmlns:p14="http://schemas.microsoft.com/office/powerpoint/2010/main" val="809018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Tree>
    <p:extLst>
      <p:ext uri="{BB962C8B-B14F-4D97-AF65-F5344CB8AC3E}">
        <p14:creationId xmlns:p14="http://schemas.microsoft.com/office/powerpoint/2010/main" val="206204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Data in motion – streaming!!!</a:t>
            </a:r>
          </a:p>
          <a:p>
            <a:endParaRPr lang="en-US" sz="1200" b="1" dirty="0"/>
          </a:p>
          <a:p>
            <a:endParaRPr lang="en-US" dirty="0"/>
          </a:p>
          <a:p>
            <a:r>
              <a:rPr lang="en-US" dirty="0" err="1"/>
              <a:t>Paypal</a:t>
            </a:r>
            <a:endParaRPr lang="en-US" dirty="0"/>
          </a:p>
          <a:p>
            <a:r>
              <a:rPr lang="en-US" dirty="0"/>
              <a:t>Verizon</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Tree>
    <p:extLst>
      <p:ext uri="{BB962C8B-B14F-4D97-AF65-F5344CB8AC3E}">
        <p14:creationId xmlns:p14="http://schemas.microsoft.com/office/powerpoint/2010/main" val="912114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Comminicate</a:t>
            </a:r>
            <a:r>
              <a:rPr lang="en-US" dirty="0"/>
              <a:t> via Messages</a:t>
            </a:r>
          </a:p>
          <a:p>
            <a:r>
              <a:rPr lang="en-US" dirty="0"/>
              <a:t>Concurrently</a:t>
            </a:r>
          </a:p>
          <a:p>
            <a:r>
              <a:rPr lang="en-US" dirty="0"/>
              <a:t>Out of order</a:t>
            </a:r>
          </a:p>
          <a:p>
            <a:r>
              <a:rPr lang="en-US" dirty="0"/>
              <a:t>At Most Once ( i.e. may not be delivered – network failure or receiver down )</a:t>
            </a:r>
          </a:p>
          <a:p>
            <a:r>
              <a:rPr lang="en-US" dirty="0"/>
              <a:t>At Least Once ( i.e. receiver may need to deal with duplication )</a:t>
            </a:r>
          </a:p>
          <a:p>
            <a:r>
              <a:rPr lang="en-US" dirty="0"/>
              <a:t>Exactly once - </a:t>
            </a:r>
            <a:r>
              <a:rPr lang="en-US" dirty="0" err="1"/>
              <a:t>impossilbe</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23</a:t>
            </a:fld>
            <a:endParaRPr lang="en-US" dirty="0"/>
          </a:p>
        </p:txBody>
      </p:sp>
    </p:spTree>
    <p:extLst>
      <p:ext uri="{BB962C8B-B14F-4D97-AF65-F5344CB8AC3E}">
        <p14:creationId xmlns:p14="http://schemas.microsoft.com/office/powerpoint/2010/main" val="285207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25</a:t>
            </a:fld>
            <a:endParaRPr lang="en-US" dirty="0"/>
          </a:p>
        </p:txBody>
      </p:sp>
    </p:spTree>
    <p:extLst>
      <p:ext uri="{BB962C8B-B14F-4D97-AF65-F5344CB8AC3E}">
        <p14:creationId xmlns:p14="http://schemas.microsoft.com/office/powerpoint/2010/main" val="3780260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28</a:t>
            </a:fld>
            <a:endParaRPr lang="en-US" dirty="0"/>
          </a:p>
        </p:txBody>
      </p:sp>
    </p:spTree>
    <p:extLst>
      <p:ext uri="{BB962C8B-B14F-4D97-AF65-F5344CB8AC3E}">
        <p14:creationId xmlns:p14="http://schemas.microsoft.com/office/powerpoint/2010/main" val="382166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All subscriber Actors get the same message</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31</a:t>
            </a:fld>
            <a:endParaRPr lang="en-US" dirty="0"/>
          </a:p>
        </p:txBody>
      </p:sp>
    </p:spTree>
    <p:extLst>
      <p:ext uri="{BB962C8B-B14F-4D97-AF65-F5344CB8AC3E}">
        <p14:creationId xmlns:p14="http://schemas.microsoft.com/office/powerpoint/2010/main" val="3876978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34</a:t>
            </a:fld>
            <a:endParaRPr lang="en-US" dirty="0"/>
          </a:p>
        </p:txBody>
      </p:sp>
    </p:spTree>
    <p:extLst>
      <p:ext uri="{BB962C8B-B14F-4D97-AF65-F5344CB8AC3E}">
        <p14:creationId xmlns:p14="http://schemas.microsoft.com/office/powerpoint/2010/main" val="811273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v.s</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Location </a:t>
            </a:r>
            <a:r>
              <a:rPr lang="en-US" dirty="0" err="1"/>
              <a:t>Transparancy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Transparent if Actor is local or remote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35</a:t>
            </a:fld>
            <a:endParaRPr lang="en-US" dirty="0"/>
          </a:p>
        </p:txBody>
      </p:sp>
    </p:spTree>
    <p:extLst>
      <p:ext uri="{BB962C8B-B14F-4D97-AF65-F5344CB8AC3E}">
        <p14:creationId xmlns:p14="http://schemas.microsoft.com/office/powerpoint/2010/main" val="1916772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39</a:t>
            </a:fld>
            <a:endParaRPr lang="en-US" dirty="0"/>
          </a:p>
        </p:txBody>
      </p:sp>
    </p:spTree>
    <p:extLst>
      <p:ext uri="{BB962C8B-B14F-4D97-AF65-F5344CB8AC3E}">
        <p14:creationId xmlns:p14="http://schemas.microsoft.com/office/powerpoint/2010/main" val="3593781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‘Garbage collection’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41</a:t>
            </a:fld>
            <a:endParaRPr lang="en-US" dirty="0"/>
          </a:p>
        </p:txBody>
      </p:sp>
    </p:spTree>
    <p:extLst>
      <p:ext uri="{BB962C8B-B14F-4D97-AF65-F5344CB8AC3E}">
        <p14:creationId xmlns:p14="http://schemas.microsoft.com/office/powerpoint/2010/main" val="994929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scale out/horizontally</a:t>
            </a:r>
          </a:p>
          <a:p>
            <a:r>
              <a:rPr lang="en-US" dirty="0"/>
              <a:t>This is all because of cluster </a:t>
            </a:r>
            <a:r>
              <a:rPr lang="en-US" dirty="0" err="1"/>
              <a:t>sharding</a:t>
            </a:r>
            <a:r>
              <a:rPr lang="en-US" dirty="0"/>
              <a:t> – the essence of Actor systems ARE</a:t>
            </a:r>
          </a:p>
          <a:p>
            <a:r>
              <a:rPr lang="en-US" dirty="0"/>
              <a:t>SO amazing</a:t>
            </a:r>
          </a:p>
          <a:p>
            <a:r>
              <a:rPr lang="en-US" dirty="0">
                <a:sym typeface="Wingdings" pitchFamily="2" charset="2"/>
              </a:rPr>
              <a:t></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53</a:t>
            </a:fld>
            <a:endParaRPr lang="en-US" dirty="0"/>
          </a:p>
        </p:txBody>
      </p:sp>
    </p:spTree>
    <p:extLst>
      <p:ext uri="{BB962C8B-B14F-4D97-AF65-F5344CB8AC3E}">
        <p14:creationId xmlns:p14="http://schemas.microsoft.com/office/powerpoint/2010/main" val="2565137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Conflict Free Replicated Datasets – google docs sharing</a:t>
            </a:r>
          </a:p>
          <a:p>
            <a:r>
              <a:rPr lang="en-US" dirty="0"/>
              <a:t>Irony – because we said isolation and state is NOT shared</a:t>
            </a:r>
          </a:p>
          <a:p>
            <a:r>
              <a:rPr lang="en-US" dirty="0"/>
              <a:t>But in some case we need to share data </a:t>
            </a:r>
            <a:r>
              <a:rPr lang="en-US" dirty="0" err="1"/>
              <a:t>btween</a:t>
            </a:r>
            <a:r>
              <a:rPr lang="en-US" dirty="0"/>
              <a:t> actor</a:t>
            </a:r>
          </a:p>
        </p:txBody>
      </p:sp>
      <p:sp>
        <p:nvSpPr>
          <p:cNvPr id="4" name="Slide Number Placeholder 3"/>
          <p:cNvSpPr>
            <a:spLocks noGrp="1"/>
          </p:cNvSpPr>
          <p:nvPr>
            <p:ph type="sldNum" sz="quarter" idx="5"/>
          </p:nvPr>
        </p:nvSpPr>
        <p:spPr/>
        <p:txBody>
          <a:bodyPr/>
          <a:lstStyle/>
          <a:p>
            <a:fld id="{6E2E38B8-B0B4-AD41-AC6E-B781F46A9FD3}" type="slidenum">
              <a:rPr lang="en-US" smtClean="0"/>
              <a:pPr/>
              <a:t>55</a:t>
            </a:fld>
            <a:endParaRPr lang="en-US" dirty="0"/>
          </a:p>
        </p:txBody>
      </p:sp>
    </p:spTree>
    <p:extLst>
      <p:ext uri="{BB962C8B-B14F-4D97-AF65-F5344CB8AC3E}">
        <p14:creationId xmlns:p14="http://schemas.microsoft.com/office/powerpoint/2010/main" val="946744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Tree>
    <p:extLst>
      <p:ext uri="{BB962C8B-B14F-4D97-AF65-F5344CB8AC3E}">
        <p14:creationId xmlns:p14="http://schemas.microsoft.com/office/powerpoint/2010/main" val="538924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Moer</a:t>
            </a:r>
            <a:r>
              <a:rPr lang="en-US" baseline="0" dirty="0"/>
              <a:t> interesting shard region </a:t>
            </a:r>
            <a:r>
              <a:rPr lang="en-US" baseline="0" dirty="0" err="1"/>
              <a:t>dist</a:t>
            </a:r>
            <a:r>
              <a:rPr lang="en-US" baseline="0" dirty="0"/>
              <a:t> messages to right place in ecosystem</a:t>
            </a:r>
          </a:p>
          <a:p>
            <a:endParaRPr lang="en-US" baseline="0" dirty="0"/>
          </a:p>
          <a:p>
            <a:r>
              <a:rPr lang="en-US" baseline="0" dirty="0"/>
              <a:t>Entity only place where change – actor is the concurrency ‘multi-</a:t>
            </a:r>
            <a:r>
              <a:rPr lang="en-US" baseline="0" dirty="0" err="1"/>
              <a:t>thrading</a:t>
            </a:r>
            <a:r>
              <a:rPr lang="en-US" baseline="0" dirty="0"/>
              <a:t>’ only a single actor ( </a:t>
            </a:r>
            <a:r>
              <a:rPr lang="en-US" baseline="0" dirty="0" err="1"/>
              <a:t>eg</a:t>
            </a:r>
            <a:r>
              <a:rPr lang="en-US" baseline="0" dirty="0"/>
              <a:t> #67 )</a:t>
            </a:r>
          </a:p>
          <a:p>
            <a:r>
              <a:rPr lang="en-US" baseline="0" dirty="0" err="1"/>
              <a:t>Akka</a:t>
            </a:r>
            <a:r>
              <a:rPr lang="en-US" baseline="0" dirty="0"/>
              <a:t> persistence – Cassandra </a:t>
            </a:r>
            <a:r>
              <a:rPr lang="en-US" baseline="0" dirty="0" err="1"/>
              <a:t>etc</a:t>
            </a:r>
            <a:r>
              <a:rPr lang="en-US" baseline="0" dirty="0"/>
              <a:t> - </a:t>
            </a:r>
          </a:p>
          <a:p>
            <a:r>
              <a:rPr lang="en-US" baseline="0" dirty="0"/>
              <a:t>But event log</a:t>
            </a:r>
          </a:p>
          <a:p>
            <a:endParaRPr lang="en-US" baseline="0" dirty="0"/>
          </a:p>
          <a:p>
            <a:r>
              <a:rPr lang="en-US" baseline="0" dirty="0"/>
              <a:t>Write side</a:t>
            </a:r>
          </a:p>
          <a:p>
            <a:r>
              <a:rPr lang="en-US" baseline="0" dirty="0"/>
              <a:t>Read side</a:t>
            </a:r>
          </a:p>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56</a:t>
            </a:fld>
            <a:endParaRPr lang="en-US"/>
          </a:p>
        </p:txBody>
      </p:sp>
    </p:spTree>
    <p:extLst>
      <p:ext uri="{BB962C8B-B14F-4D97-AF65-F5344CB8AC3E}">
        <p14:creationId xmlns:p14="http://schemas.microsoft.com/office/powerpoint/2010/main" val="1897615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Used a lot at customers</a:t>
            </a:r>
          </a:p>
          <a:p>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Store events not a </a:t>
            </a:r>
            <a:r>
              <a:rPr lang="en-US" sz="1200" b="0" i="0" u="none" strike="noStrike" kern="1200" dirty="0" err="1">
                <a:solidFill>
                  <a:schemeClr val="tx1"/>
                </a:solidFill>
                <a:effectLst/>
                <a:latin typeface="+mn-lt"/>
                <a:ea typeface="+mn-ea"/>
                <a:cs typeface="+mn-cs"/>
              </a:rPr>
              <a:t>db</a:t>
            </a:r>
            <a:r>
              <a:rPr lang="en-US" sz="1200" b="0" i="0" u="none" strike="noStrike" kern="1200" dirty="0">
                <a:solidFill>
                  <a:schemeClr val="tx1"/>
                </a:solidFill>
                <a:effectLst/>
                <a:latin typeface="+mn-lt"/>
                <a:ea typeface="+mn-ea"/>
                <a:cs typeface="+mn-cs"/>
              </a:rPr>
              <a:t> table</a:t>
            </a:r>
          </a:p>
          <a:p>
            <a:r>
              <a:rPr lang="en-US" sz="1200" b="0" i="0" u="none" strike="noStrike" kern="1200" dirty="0">
                <a:solidFill>
                  <a:schemeClr val="tx1"/>
                </a:solidFill>
                <a:effectLst/>
                <a:latin typeface="+mn-lt"/>
                <a:ea typeface="+mn-ea"/>
                <a:cs typeface="+mn-cs"/>
              </a:rPr>
              <a:t>To get current state – replay events ( including –</a:t>
            </a:r>
            <a:r>
              <a:rPr lang="en-US" sz="1200" b="0" i="0" u="none" strike="noStrike" kern="1200" dirty="0" err="1">
                <a:solidFill>
                  <a:schemeClr val="tx1"/>
                </a:solidFill>
                <a:effectLst/>
                <a:latin typeface="+mn-lt"/>
                <a:ea typeface="+mn-ea"/>
                <a:cs typeface="+mn-cs"/>
              </a:rPr>
              <a:t>ve</a:t>
            </a:r>
            <a:r>
              <a:rPr lang="en-US" sz="1200" b="0" i="0" u="none" strike="noStrike" kern="1200" dirty="0">
                <a:solidFill>
                  <a:schemeClr val="tx1"/>
                </a:solidFill>
                <a:effectLst/>
                <a:latin typeface="+mn-lt"/>
                <a:ea typeface="+mn-ea"/>
                <a:cs typeface="+mn-cs"/>
              </a:rPr>
              <a:t> data like deletes – more interesting to data </a:t>
            </a:r>
            <a:r>
              <a:rPr lang="en-US" sz="1200" b="0" i="0" u="none" strike="noStrike" kern="1200" dirty="0" err="1">
                <a:solidFill>
                  <a:schemeClr val="tx1"/>
                </a:solidFill>
                <a:effectLst/>
                <a:latin typeface="+mn-lt"/>
                <a:ea typeface="+mn-ea"/>
                <a:cs typeface="+mn-cs"/>
              </a:rPr>
              <a:t>scheinctists</a:t>
            </a:r>
            <a:r>
              <a:rPr lang="en-US" sz="1200" b="0" i="0" u="none" strike="noStrike" kern="1200" dirty="0">
                <a:solidFill>
                  <a:schemeClr val="tx1"/>
                </a:solidFill>
                <a:effectLst/>
                <a:latin typeface="+mn-lt"/>
                <a:ea typeface="+mn-ea"/>
                <a:cs typeface="+mn-cs"/>
              </a:rPr>
              <a:t> )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953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Few interesting ones: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59</a:t>
            </a:fld>
            <a:endParaRPr lang="en-US" dirty="0"/>
          </a:p>
        </p:txBody>
      </p:sp>
    </p:spTree>
    <p:extLst>
      <p:ext uri="{BB962C8B-B14F-4D97-AF65-F5344CB8AC3E}">
        <p14:creationId xmlns:p14="http://schemas.microsoft.com/office/powerpoint/2010/main" val="3211147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Worker pattern</a:t>
            </a:r>
          </a:p>
        </p:txBody>
      </p:sp>
      <p:sp>
        <p:nvSpPr>
          <p:cNvPr id="4" name="Slide Number Placeholder 3"/>
          <p:cNvSpPr>
            <a:spLocks noGrp="1"/>
          </p:cNvSpPr>
          <p:nvPr>
            <p:ph type="sldNum" sz="quarter" idx="5"/>
          </p:nvPr>
        </p:nvSpPr>
        <p:spPr/>
        <p:txBody>
          <a:bodyPr/>
          <a:lstStyle/>
          <a:p>
            <a:fld id="{6E2E38B8-B0B4-AD41-AC6E-B781F46A9FD3}" type="slidenum">
              <a:rPr lang="en-US" smtClean="0"/>
              <a:pPr/>
              <a:t>60</a:t>
            </a:fld>
            <a:endParaRPr lang="en-US" dirty="0"/>
          </a:p>
        </p:txBody>
      </p:sp>
    </p:spTree>
    <p:extLst>
      <p:ext uri="{BB962C8B-B14F-4D97-AF65-F5344CB8AC3E}">
        <p14:creationId xmlns:p14="http://schemas.microsoft.com/office/powerpoint/2010/main" val="470902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61</a:t>
            </a:fld>
            <a:endParaRPr lang="en-US" dirty="0"/>
          </a:p>
        </p:txBody>
      </p:sp>
    </p:spTree>
    <p:extLst>
      <p:ext uri="{BB962C8B-B14F-4D97-AF65-F5344CB8AC3E}">
        <p14:creationId xmlns:p14="http://schemas.microsoft.com/office/powerpoint/2010/main" val="4285864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circuit breaker is used to provide stability and prevent cascading failures in distributed systems. These should be used in conjunction with judicious timeouts at the interfaces between remote systems to prevent the failure of a single component from bringing down all components.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62</a:t>
            </a:fld>
            <a:endParaRPr lang="en-US" dirty="0"/>
          </a:p>
        </p:txBody>
      </p:sp>
    </p:spTree>
    <p:extLst>
      <p:ext uri="{BB962C8B-B14F-4D97-AF65-F5344CB8AC3E}">
        <p14:creationId xmlns:p14="http://schemas.microsoft.com/office/powerpoint/2010/main" val="4523613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Crop circle</a:t>
            </a:r>
          </a:p>
          <a:p>
            <a:endParaRPr lang="en-US" dirty="0"/>
          </a:p>
          <a:p>
            <a:r>
              <a:rPr lang="en-US" dirty="0"/>
              <a:t>Show viz 1</a:t>
            </a:r>
            <a:r>
              <a:rPr lang="en-US" baseline="30000" dirty="0"/>
              <a:t>st</a:t>
            </a:r>
            <a:endParaRPr lang="en-US" dirty="0"/>
          </a:p>
          <a:p>
            <a:r>
              <a:rPr lang="en-US" dirty="0"/>
              <a:t>OpenShift pod </a:t>
            </a:r>
            <a:r>
              <a:rPr lang="en-US" dirty="0" err="1"/>
              <a:t>gui</a:t>
            </a:r>
            <a:r>
              <a:rPr lang="en-US" dirty="0"/>
              <a:t> console on IBM cloud (</a:t>
            </a:r>
            <a:r>
              <a:rPr lang="en-US" dirty="0" err="1"/>
              <a:t>vm</a:t>
            </a:r>
            <a:r>
              <a:rPr lang="en-US" dirty="0"/>
              <a:t>)</a:t>
            </a:r>
          </a:p>
          <a:p>
            <a:r>
              <a:rPr lang="en-US" dirty="0"/>
              <a:t>Scale pods up / down</a:t>
            </a:r>
          </a:p>
          <a:p>
            <a:r>
              <a:rPr lang="en-US" dirty="0"/>
              <a:t>Show pods </a:t>
            </a:r>
            <a:r>
              <a:rPr lang="en-US" dirty="0" err="1"/>
              <a:t>oc</a:t>
            </a:r>
            <a:r>
              <a:rPr lang="en-US" dirty="0"/>
              <a:t> show pods / node</a:t>
            </a:r>
          </a:p>
          <a:p>
            <a:r>
              <a:rPr lang="en-US" dirty="0"/>
              <a:t>Tail log</a:t>
            </a:r>
          </a:p>
        </p:txBody>
      </p:sp>
      <p:sp>
        <p:nvSpPr>
          <p:cNvPr id="4" name="Slide Number Placeholder 3"/>
          <p:cNvSpPr>
            <a:spLocks noGrp="1"/>
          </p:cNvSpPr>
          <p:nvPr>
            <p:ph type="sldNum" sz="quarter" idx="5"/>
          </p:nvPr>
        </p:nvSpPr>
        <p:spPr/>
        <p:txBody>
          <a:bodyPr/>
          <a:lstStyle/>
          <a:p>
            <a:fld id="{6E2E38B8-B0B4-AD41-AC6E-B781F46A9FD3}" type="slidenum">
              <a:rPr lang="en-US" smtClean="0"/>
              <a:pPr/>
              <a:t>63</a:t>
            </a:fld>
            <a:endParaRPr lang="en-US" dirty="0"/>
          </a:p>
        </p:txBody>
      </p:sp>
    </p:spTree>
    <p:extLst>
      <p:ext uri="{BB962C8B-B14F-4D97-AF65-F5344CB8AC3E}">
        <p14:creationId xmlns:p14="http://schemas.microsoft.com/office/powerpoint/2010/main" val="1889447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Microservice out on the perimeter Blue dots</a:t>
            </a:r>
          </a:p>
          <a:p>
            <a:r>
              <a:rPr lang="en-US" dirty="0"/>
              <a:t>State – </a:t>
            </a:r>
            <a:r>
              <a:rPr lang="en-US" dirty="0" err="1"/>
              <a:t>banck</a:t>
            </a:r>
            <a:r>
              <a:rPr lang="en-US" dirty="0"/>
              <a:t> </a:t>
            </a:r>
            <a:r>
              <a:rPr lang="en-US" dirty="0" err="1"/>
              <a:t>occont</a:t>
            </a:r>
            <a:r>
              <a:rPr lang="en-US" dirty="0"/>
              <a:t> or shopping cart or IoT device</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64</a:t>
            </a:fld>
            <a:endParaRPr lang="en-US" dirty="0"/>
          </a:p>
        </p:txBody>
      </p:sp>
    </p:spTree>
    <p:extLst>
      <p:ext uri="{BB962C8B-B14F-4D97-AF65-F5344CB8AC3E}">
        <p14:creationId xmlns:p14="http://schemas.microsoft.com/office/powerpoint/2010/main" val="35149353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Client doing stuff on specific entity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Client does something on entity 64</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Quick lookup – is this in this </a:t>
            </a:r>
            <a:r>
              <a:rPr lang="en-US" sz="1200" b="0" i="0" u="none" strike="noStrike" kern="1200" dirty="0" err="1">
                <a:solidFill>
                  <a:schemeClr val="tx1"/>
                </a:solidFill>
                <a:effectLst/>
                <a:latin typeface="+mn-lt"/>
                <a:ea typeface="+mn-ea"/>
                <a:cs typeface="+mn-cs"/>
              </a:rPr>
              <a:t>jVM</a:t>
            </a:r>
            <a:r>
              <a:rPr lang="en-US" sz="1200" b="0" i="0" u="none" strike="noStrike" kern="1200" dirty="0">
                <a:solidFill>
                  <a:schemeClr val="tx1"/>
                </a:solidFill>
                <a:effectLst/>
                <a:latin typeface="+mn-lt"/>
                <a:ea typeface="+mn-ea"/>
                <a:cs typeface="+mn-cs"/>
              </a:rPr>
              <a:t> – in other </a:t>
            </a:r>
            <a:r>
              <a:rPr lang="en-US" sz="1200" b="0" i="0" u="none" strike="noStrike" kern="1200" dirty="0" err="1">
                <a:solidFill>
                  <a:schemeClr val="tx1"/>
                </a:solidFill>
                <a:effectLst/>
                <a:latin typeface="+mn-lt"/>
                <a:ea typeface="+mn-ea"/>
                <a:cs typeface="+mn-cs"/>
              </a:rPr>
              <a:t>JVm</a:t>
            </a:r>
            <a:r>
              <a:rPr lang="en-US" sz="1200" b="0" i="0" u="none" strike="noStrike" kern="1200" dirty="0">
                <a:solidFill>
                  <a:schemeClr val="tx1"/>
                </a:solidFill>
                <a:effectLst/>
                <a:latin typeface="+mn-lt"/>
                <a:ea typeface="+mn-ea"/>
                <a:cs typeface="+mn-cs"/>
              </a:rPr>
              <a:t> request </a:t>
            </a:r>
            <a:r>
              <a:rPr lang="en-US" sz="1200" b="0" i="0" u="none" strike="noStrike" kern="1200" dirty="0" err="1">
                <a:solidFill>
                  <a:schemeClr val="tx1"/>
                </a:solidFill>
                <a:effectLst/>
                <a:latin typeface="+mn-lt"/>
                <a:ea typeface="+mn-ea"/>
                <a:cs typeface="+mn-cs"/>
              </a:rPr>
              <a:t>fwd</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Blue line what shard </a:t>
            </a:r>
          </a:p>
          <a:p>
            <a:r>
              <a:rPr lang="en-US" sz="1200" b="0" i="0" u="none" strike="noStrike" kern="1200" dirty="0">
                <a:solidFill>
                  <a:schemeClr val="tx1"/>
                </a:solidFill>
                <a:effectLst/>
                <a:latin typeface="+mn-lt"/>
                <a:ea typeface="+mn-ea"/>
                <a:cs typeface="+mn-cs"/>
              </a:rPr>
              <a:t>Is this mine</a:t>
            </a:r>
          </a:p>
          <a:p>
            <a:r>
              <a:rPr lang="en-US" sz="1200" b="0" i="0" u="none" strike="noStrike" kern="1200" dirty="0">
                <a:solidFill>
                  <a:schemeClr val="tx1"/>
                </a:solidFill>
                <a:effectLst/>
                <a:latin typeface="+mn-lt"/>
                <a:ea typeface="+mn-ea"/>
                <a:cs typeface="+mn-cs"/>
              </a:rPr>
              <a:t>Is actor is alive</a:t>
            </a:r>
          </a:p>
          <a:p>
            <a:r>
              <a:rPr lang="en-US" sz="1200" b="0" i="0" u="none" strike="noStrike" kern="1200" dirty="0">
                <a:solidFill>
                  <a:schemeClr val="tx1"/>
                </a:solidFill>
                <a:effectLst/>
                <a:latin typeface="+mn-lt"/>
                <a:ea typeface="+mn-ea"/>
                <a:cs typeface="+mn-cs"/>
              </a:rPr>
              <a:t>If yes </a:t>
            </a:r>
            <a:r>
              <a:rPr lang="en-US" sz="1200" b="0" i="0" u="none" strike="noStrike" kern="1200" dirty="0" err="1">
                <a:solidFill>
                  <a:schemeClr val="tx1"/>
                </a:solidFill>
                <a:effectLst/>
                <a:latin typeface="+mn-lt"/>
                <a:ea typeface="+mn-ea"/>
                <a:cs typeface="+mn-cs"/>
              </a:rPr>
              <a:t>fwd</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not creates actor – recovers state from DB – </a:t>
            </a:r>
          </a:p>
          <a:p>
            <a:r>
              <a:rPr lang="en-US" sz="1200" b="0" i="0" u="none" strike="noStrike" kern="1200" dirty="0">
                <a:solidFill>
                  <a:schemeClr val="tx1"/>
                </a:solidFill>
                <a:effectLst/>
                <a:latin typeface="+mn-lt"/>
                <a:ea typeface="+mn-ea"/>
                <a:cs typeface="+mn-cs"/>
              </a:rPr>
              <a:t>Or most likely from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Event sourcing or CQRS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459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Crop circle</a:t>
            </a:r>
          </a:p>
          <a:p>
            <a:endParaRPr lang="en-US" dirty="0"/>
          </a:p>
          <a:p>
            <a:r>
              <a:rPr lang="en-US" dirty="0"/>
              <a:t>Show viz 1</a:t>
            </a:r>
            <a:r>
              <a:rPr lang="en-US" baseline="30000" dirty="0"/>
              <a:t>st</a:t>
            </a:r>
            <a:endParaRPr lang="en-US" dirty="0"/>
          </a:p>
          <a:p>
            <a:r>
              <a:rPr lang="en-US" dirty="0"/>
              <a:t>OpenShift pod </a:t>
            </a:r>
            <a:r>
              <a:rPr lang="en-US" dirty="0" err="1"/>
              <a:t>gui</a:t>
            </a:r>
            <a:r>
              <a:rPr lang="en-US" dirty="0"/>
              <a:t> console on IBM cloud (</a:t>
            </a:r>
            <a:r>
              <a:rPr lang="en-US" dirty="0" err="1"/>
              <a:t>vm</a:t>
            </a:r>
            <a:r>
              <a:rPr lang="en-US" dirty="0"/>
              <a:t>)</a:t>
            </a:r>
          </a:p>
          <a:p>
            <a:r>
              <a:rPr lang="en-US" dirty="0"/>
              <a:t>Scale pods up / down</a:t>
            </a:r>
          </a:p>
          <a:p>
            <a:r>
              <a:rPr lang="en-US" dirty="0"/>
              <a:t>Show pods </a:t>
            </a:r>
            <a:r>
              <a:rPr lang="en-US" dirty="0" err="1"/>
              <a:t>oc</a:t>
            </a:r>
            <a:r>
              <a:rPr lang="en-US" dirty="0"/>
              <a:t> show pods / node</a:t>
            </a:r>
          </a:p>
          <a:p>
            <a:r>
              <a:rPr lang="en-US" dirty="0"/>
              <a:t>Tail log</a:t>
            </a:r>
          </a:p>
        </p:txBody>
      </p:sp>
      <p:sp>
        <p:nvSpPr>
          <p:cNvPr id="4" name="Slide Number Placeholder 3"/>
          <p:cNvSpPr>
            <a:spLocks noGrp="1"/>
          </p:cNvSpPr>
          <p:nvPr>
            <p:ph type="sldNum" sz="quarter" idx="5"/>
          </p:nvPr>
        </p:nvSpPr>
        <p:spPr/>
        <p:txBody>
          <a:bodyPr/>
          <a:lstStyle/>
          <a:p>
            <a:fld id="{6E2E38B8-B0B4-AD41-AC6E-B781F46A9FD3}" type="slidenum">
              <a:rPr lang="en-US" smtClean="0"/>
              <a:pPr/>
              <a:t>67</a:t>
            </a:fld>
            <a:endParaRPr lang="en-US" dirty="0"/>
          </a:p>
        </p:txBody>
      </p:sp>
    </p:spTree>
    <p:extLst>
      <p:ext uri="{BB962C8B-B14F-4D97-AF65-F5344CB8AC3E}">
        <p14:creationId xmlns:p14="http://schemas.microsoft.com/office/powerpoint/2010/main" val="1122899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 today</a:t>
            </a:r>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Tree>
    <p:extLst>
      <p:ext uri="{BB962C8B-B14F-4D97-AF65-F5344CB8AC3E}">
        <p14:creationId xmlns:p14="http://schemas.microsoft.com/office/powerpoint/2010/main" val="14698894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solidFill>
                  <a:schemeClr val="bg2">
                    <a:lumMod val="75000"/>
                  </a:schemeClr>
                </a:solidFill>
                <a:latin typeface="Arial"/>
                <a:cs typeface="Arial"/>
              </a:rPr>
              <a:t>Where our Stateful Microservice</a:t>
            </a:r>
          </a:p>
          <a:p>
            <a:pPr algn="ctr"/>
            <a:r>
              <a:rPr lang="en-US" sz="1200" dirty="0">
                <a:solidFill>
                  <a:schemeClr val="bg2">
                    <a:lumMod val="75000"/>
                  </a:schemeClr>
                </a:solidFill>
                <a:latin typeface="Arial"/>
                <a:cs typeface="Arial"/>
              </a:rPr>
              <a:t> </a:t>
            </a:r>
            <a:r>
              <a:rPr lang="en-US" sz="1200" dirty="0" err="1">
                <a:solidFill>
                  <a:schemeClr val="bg2">
                    <a:lumMod val="75000"/>
                  </a:schemeClr>
                </a:solidFill>
                <a:latin typeface="Arial"/>
                <a:cs typeface="Arial"/>
              </a:rPr>
              <a:t>Akka</a:t>
            </a:r>
            <a:r>
              <a:rPr lang="en-US" sz="1200" dirty="0">
                <a:solidFill>
                  <a:schemeClr val="bg2">
                    <a:lumMod val="75000"/>
                  </a:schemeClr>
                </a:solidFill>
                <a:latin typeface="Arial"/>
                <a:cs typeface="Arial"/>
              </a:rPr>
              <a:t> Actor application will run and be managed by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68</a:t>
            </a:fld>
            <a:endParaRPr lang="en-US" dirty="0"/>
          </a:p>
        </p:txBody>
      </p:sp>
    </p:spTree>
    <p:extLst>
      <p:ext uri="{BB962C8B-B14F-4D97-AF65-F5344CB8AC3E}">
        <p14:creationId xmlns:p14="http://schemas.microsoft.com/office/powerpoint/2010/main" val="23833916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71</a:t>
            </a:fld>
            <a:endParaRPr lang="en-US" dirty="0"/>
          </a:p>
        </p:txBody>
      </p:sp>
    </p:spTree>
    <p:extLst>
      <p:ext uri="{BB962C8B-B14F-4D97-AF65-F5344CB8AC3E}">
        <p14:creationId xmlns:p14="http://schemas.microsoft.com/office/powerpoint/2010/main" val="7561446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72</a:t>
            </a:fld>
            <a:endParaRPr lang="en-US" dirty="0"/>
          </a:p>
        </p:txBody>
      </p:sp>
    </p:spTree>
    <p:extLst>
      <p:ext uri="{BB962C8B-B14F-4D97-AF65-F5344CB8AC3E}">
        <p14:creationId xmlns:p14="http://schemas.microsoft.com/office/powerpoint/2010/main" val="511957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73</a:t>
            </a:fld>
            <a:endParaRPr lang="en-US" dirty="0"/>
          </a:p>
        </p:txBody>
      </p:sp>
    </p:spTree>
    <p:extLst>
      <p:ext uri="{BB962C8B-B14F-4D97-AF65-F5344CB8AC3E}">
        <p14:creationId xmlns:p14="http://schemas.microsoft.com/office/powerpoint/2010/main" val="9086129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74</a:t>
            </a:fld>
            <a:endParaRPr lang="en-US" dirty="0"/>
          </a:p>
        </p:txBody>
      </p:sp>
    </p:spTree>
    <p:extLst>
      <p:ext uri="{BB962C8B-B14F-4D97-AF65-F5344CB8AC3E}">
        <p14:creationId xmlns:p14="http://schemas.microsoft.com/office/powerpoint/2010/main" val="4125835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a:t>
            </a:r>
            <a:br>
              <a:rPr lang="en-US" dirty="0"/>
            </a:br>
            <a:r>
              <a:rPr lang="en-US" dirty="0"/>
              <a:t>of Computation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Tree>
    <p:extLst>
      <p:ext uri="{BB962C8B-B14F-4D97-AF65-F5344CB8AC3E}">
        <p14:creationId xmlns:p14="http://schemas.microsoft.com/office/powerpoint/2010/main" val="408703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Asynchronous Backends</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Tree>
    <p:extLst>
      <p:ext uri="{BB962C8B-B14F-4D97-AF65-F5344CB8AC3E}">
        <p14:creationId xmlns:p14="http://schemas.microsoft.com/office/powerpoint/2010/main" val="393331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Messages Async   Streams</a:t>
            </a:r>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Tree>
    <p:extLst>
      <p:ext uri="{BB962C8B-B14F-4D97-AF65-F5344CB8AC3E}">
        <p14:creationId xmlns:p14="http://schemas.microsoft.com/office/powerpoint/2010/main" val="2351658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React to Failures</a:t>
            </a:r>
          </a:p>
          <a:p>
            <a:r>
              <a:rPr lang="en-US" sz="1200" b="0" i="0" u="none" strike="noStrike" kern="1200" dirty="0">
                <a:solidFill>
                  <a:schemeClr val="tx1"/>
                </a:solidFill>
                <a:effectLst/>
                <a:latin typeface="+mn-lt"/>
                <a:ea typeface="+mn-ea"/>
                <a:cs typeface="+mn-cs"/>
              </a:rPr>
              <a:t>Isolation - bulkheads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Fault Tolerance – Isolation</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Supervisory Tree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Expect failure in in distributed systems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3863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a:t>
            </a:r>
            <a:br>
              <a:rPr lang="en-US" dirty="0"/>
            </a:br>
            <a:r>
              <a:rPr lang="en-US" dirty="0"/>
              <a:t>of Computation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Tree>
    <p:extLst>
      <p:ext uri="{BB962C8B-B14F-4D97-AF65-F5344CB8AC3E}">
        <p14:creationId xmlns:p14="http://schemas.microsoft.com/office/powerpoint/2010/main" val="14131067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5.xml"/><Relationship Id="rId1" Type="http://schemas.openxmlformats.org/officeDocument/2006/relationships/tags" Target="../tags/tag2.xml"/><Relationship Id="rId4" Type="http://schemas.openxmlformats.org/officeDocument/2006/relationships/image" Target="../media/image7.emf"/></Relationships>
</file>

<file path=ppt/slideLayouts/_rels/slideLayout13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xml"/></Relationships>
</file>

<file path=ppt/slideLayouts/_rels/slideLayout13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4.xml"/></Relationships>
</file>

<file path=ppt/slideLayouts/_rels/slideLayout13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xml"/></Relationships>
</file>

<file path=ppt/slideLayouts/_rels/slideLayout13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xml"/></Relationships>
</file>

<file path=ppt/slideLayouts/_rels/slideLayout13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xml"/></Relationships>
</file>

<file path=ppt/slideLayouts/_rels/slideLayout13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9.xml"/></Relationships>
</file>

<file path=ppt/slideLayouts/_rels/slideLayout13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0.xml"/></Relationships>
</file>

<file path=ppt/slideLayouts/_rels/slideLayout13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2.xml"/></Relationships>
</file>

<file path=ppt/slideLayouts/_rels/slideLayout14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3.xml"/></Relationships>
</file>

<file path=ppt/slideLayouts/_rels/slideLayout14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5.xml"/><Relationship Id="rId1" Type="http://schemas.openxmlformats.org/officeDocument/2006/relationships/tags" Target="../tags/tag15.xml"/></Relationships>
</file>

<file path=ppt/slideLayouts/_rels/slideLayout14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6.xml"/></Relationships>
</file>

<file path=ppt/slideLayouts/_rels/slideLayout14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7.xml"/></Relationships>
</file>

<file path=ppt/slideLayouts/_rels/slideLayout14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8.xml"/></Relationships>
</file>

<file path=ppt/slideLayouts/_rels/slideLayout14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9.xml"/></Relationships>
</file>

<file path=ppt/slideLayouts/_rels/slideLayout14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0.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5.xml"/><Relationship Id="rId1" Type="http://schemas.openxmlformats.org/officeDocument/2006/relationships/tags" Target="../tags/tag2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2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a:t>Click to edit Master text styles</a:t>
            </a:r>
          </a:p>
        </p:txBody>
      </p:sp>
    </p:spTree>
    <p:extLst>
      <p:ext uri="{BB962C8B-B14F-4D97-AF65-F5344CB8AC3E}">
        <p14:creationId xmlns:p14="http://schemas.microsoft.com/office/powerpoint/2010/main" val="21233572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870309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87873182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16147105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321497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03230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07337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898414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90496009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27769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29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467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4"/>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9419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2511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401682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40456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677278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62733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97490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92424"/>
            <a:ext cx="9144000" cy="3851076"/>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1"/>
            <a:ext cx="9144000" cy="1292425"/>
          </a:xfrm>
          <a:solidFill>
            <a:schemeClr val="tx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031600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14046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813187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227368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6086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23375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979559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14169982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117788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50628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64221460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4118101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5343809" y="1649996"/>
            <a:ext cx="3438410" cy="443667"/>
          </a:xfrm>
          <a:prstGeom prst="rect">
            <a:avLst/>
          </a:prstGeom>
        </p:spPr>
      </p:pic>
    </p:spTree>
    <p:custDataLst>
      <p:tags r:id="rId1"/>
    </p:custDataLst>
    <p:extLst>
      <p:ext uri="{BB962C8B-B14F-4D97-AF65-F5344CB8AC3E}">
        <p14:creationId xmlns:p14="http://schemas.microsoft.com/office/powerpoint/2010/main" val="2472331560"/>
      </p:ext>
    </p:extLst>
  </p:cSld>
  <p:clrMapOvr>
    <a:overrideClrMapping bg1="lt1" tx1="dk1" bg2="lt2" tx2="dk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17611902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custDataLst>
      <p:tags r:id="rId1"/>
    </p:custDataLst>
    <p:extLst>
      <p:ext uri="{BB962C8B-B14F-4D97-AF65-F5344CB8AC3E}">
        <p14:creationId xmlns:p14="http://schemas.microsoft.com/office/powerpoint/2010/main" val="247100236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416231935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34014942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27508723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62912344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88837912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43624110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3141864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04107087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22641330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774500" y="1515509"/>
            <a:ext cx="7594997"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0295895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1" y="4680472"/>
            <a:ext cx="1175465" cy="429176"/>
          </a:xfrm>
          <a:prstGeom prst="rect">
            <a:avLst/>
          </a:prstGeom>
        </p:spPr>
      </p:pic>
    </p:spTree>
    <p:custDataLst>
      <p:tags r:id="rId1"/>
    </p:custDataLst>
    <p:extLst>
      <p:ext uri="{BB962C8B-B14F-4D97-AF65-F5344CB8AC3E}">
        <p14:creationId xmlns:p14="http://schemas.microsoft.com/office/powerpoint/2010/main" val="290189895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ext uri="{BB962C8B-B14F-4D97-AF65-F5344CB8AC3E}">
        <p14:creationId xmlns:p14="http://schemas.microsoft.com/office/powerpoint/2010/main" val="115746990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4350901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custDataLst>
      <p:tags r:id="rId1"/>
    </p:custDataLst>
    <p:extLst>
      <p:ext uri="{BB962C8B-B14F-4D97-AF65-F5344CB8AC3E}">
        <p14:creationId xmlns:p14="http://schemas.microsoft.com/office/powerpoint/2010/main" val="361170749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871463" y="327992"/>
            <a:ext cx="7297530" cy="4104861"/>
          </a:xfrm>
        </p:spPr>
        <p:txBody>
          <a:bodyPr/>
          <a:lstStyle/>
          <a:p>
            <a:endParaRPr lang="en-US"/>
          </a:p>
        </p:txBody>
      </p:sp>
    </p:spTree>
    <p:custDataLst>
      <p:tags r:id="rId1"/>
    </p:custDataLst>
    <p:extLst>
      <p:ext uri="{BB962C8B-B14F-4D97-AF65-F5344CB8AC3E}">
        <p14:creationId xmlns:p14="http://schemas.microsoft.com/office/powerpoint/2010/main" val="423798258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custDataLst>
      <p:tags r:id="rId1"/>
    </p:custDataLst>
    <p:extLst>
      <p:ext uri="{BB962C8B-B14F-4D97-AF65-F5344CB8AC3E}">
        <p14:creationId xmlns:p14="http://schemas.microsoft.com/office/powerpoint/2010/main" val="48755929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1" y="17411"/>
            <a:ext cx="4695713" cy="1773289"/>
          </a:xfrm>
        </p:spPr>
        <p:txBody>
          <a:bodyPr anchor="b"/>
          <a:lstStyle>
            <a:lvl1pPr marL="171450" algn="l">
              <a:defRPr sz="4500"/>
            </a:lvl1pPr>
          </a:lstStyle>
          <a:p>
            <a:r>
              <a:rPr lang="en-US" dirty="0"/>
              <a:t>Click to edit Master title style</a:t>
            </a:r>
          </a:p>
        </p:txBody>
      </p:sp>
      <p:sp>
        <p:nvSpPr>
          <p:cNvPr id="3" name="Subtitle 2"/>
          <p:cNvSpPr>
            <a:spLocks noGrp="1"/>
          </p:cNvSpPr>
          <p:nvPr>
            <p:ph type="subTitle" idx="1"/>
          </p:nvPr>
        </p:nvSpPr>
        <p:spPr>
          <a:xfrm>
            <a:off x="1" y="1871830"/>
            <a:ext cx="4695713" cy="1229747"/>
          </a:xfrm>
        </p:spPr>
        <p:txBody>
          <a:bodyPr/>
          <a:lstStyle>
            <a:lvl1pPr marL="17145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4510143" y="1285875"/>
            <a:ext cx="4695714" cy="1714460"/>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1" y="4680472"/>
            <a:ext cx="1175465" cy="429176"/>
          </a:xfrm>
          <a:prstGeom prst="rect">
            <a:avLst/>
          </a:prstGeom>
        </p:spPr>
      </p:pic>
    </p:spTree>
    <p:custDataLst>
      <p:tags r:id="rId1"/>
    </p:custDataLst>
    <p:extLst>
      <p:ext uri="{BB962C8B-B14F-4D97-AF65-F5344CB8AC3E}">
        <p14:creationId xmlns:p14="http://schemas.microsoft.com/office/powerpoint/2010/main" val="1733348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2776" y="2186151"/>
            <a:ext cx="1292094" cy="526097"/>
          </a:xfrm>
          <a:prstGeom prst="rect">
            <a:avLst/>
          </a:prstGeom>
        </p:spPr>
      </p:pic>
    </p:spTree>
    <p:custDataLst>
      <p:tags r:id="rId1"/>
    </p:custDataLst>
    <p:extLst>
      <p:ext uri="{BB962C8B-B14F-4D97-AF65-F5344CB8AC3E}">
        <p14:creationId xmlns:p14="http://schemas.microsoft.com/office/powerpoint/2010/main" val="396652464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95025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4572000" cy="2571751"/>
          </a:xfrm>
          <a:solidFill>
            <a:schemeClr val="bg1"/>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0162"/>
            <a:ext cx="4572000" cy="2573337"/>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4572000" cy="2573337"/>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bg1"/>
          </a:solidFill>
        </p:spPr>
        <p:txBody>
          <a:bodyPr lIns="182880" tIns="137160" rIns="228600" bIns="228600"/>
          <a:lstStyle>
            <a:lvl1pPr>
              <a:lnSpc>
                <a:spcPts val="5400"/>
              </a:lnSpc>
              <a:defRPr sz="4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0754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89050"/>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2" y="3848100"/>
            <a:ext cx="4343402" cy="647700"/>
          </a:xfrm>
          <a:solidFill>
            <a:schemeClr val="bg1"/>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64870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966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6266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073526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651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305811"/>
          </a:xfrm>
        </p:spPr>
        <p:txBody>
          <a:bodyPr/>
          <a:lstStyle>
            <a:lvl1pPr>
              <a:lnSpc>
                <a:spcPct val="90000"/>
              </a:lnSpc>
              <a:spcAft>
                <a:spcPts val="0"/>
              </a:spcAft>
              <a:defRPr>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8" y="4694108"/>
            <a:ext cx="513793" cy="20499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3"/>
            <a:ext cx="1920240" cy="266391"/>
          </a:xfrm>
          <a:prstGeom prst="rect">
            <a:avLst/>
          </a:prstGeom>
        </p:spPr>
      </p:pic>
    </p:spTree>
    <p:extLst>
      <p:ext uri="{BB962C8B-B14F-4D97-AF65-F5344CB8AC3E}">
        <p14:creationId xmlns:p14="http://schemas.microsoft.com/office/powerpoint/2010/main" val="16628836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7618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084686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203166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9232577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5393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5407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7368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10867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0863283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4314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3310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6228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2549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34336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05442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5326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2860512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64307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2"/>
          </a:solidFill>
        </p:spPr>
        <p:txBody>
          <a:bodyPr lIns="210312" tIns="173736" rIns="228600" bIns="228600"/>
          <a:lstStyle>
            <a:lvl1pPr>
              <a:lnSpc>
                <a:spcPts val="2800"/>
              </a:lnSpc>
              <a:defRPr>
                <a:solidFill>
                  <a:schemeClr val="tx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31216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2"/>
          </a:solidFill>
        </p:spPr>
        <p:txBody>
          <a:bodyPr lIns="182880" tIns="137160" rIns="228600" bIns="228600"/>
          <a:lstStyle>
            <a:lvl1pPr>
              <a:lnSpc>
                <a:spcPts val="5400"/>
              </a:lnSpc>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3954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lt gray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tx2"/>
          </a:solidFill>
        </p:spPr>
        <p:txBody>
          <a:bodyPr lIns="210312" tIns="173736"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189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lt gray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2"/>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82577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98691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3735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45432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93641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7876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4825174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13762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147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8570951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2259301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0D0B20-F6D7-C248-BA28-B22B64927B6D}"/>
              </a:ext>
            </a:extLst>
          </p:cNvPr>
          <p:cNvSpPr>
            <a:spLocks noGrp="1"/>
          </p:cNvSpPr>
          <p:nvPr>
            <p:ph type="dt" sz="half" idx="10"/>
          </p:nvPr>
        </p:nvSpPr>
        <p:spPr/>
        <p:txBody>
          <a:bodyPr/>
          <a:lstStyle/>
          <a:p>
            <a:fld id="{ACCF11FA-DADD-AC4D-8616-D929D8898770}" type="datetimeFigureOut">
              <a:rPr lang="en-US" smtClean="0"/>
              <a:t>9/28/19</a:t>
            </a:fld>
            <a:endParaRPr lang="en-US"/>
          </a:p>
        </p:txBody>
      </p:sp>
      <p:sp>
        <p:nvSpPr>
          <p:cNvPr id="3" name="Footer Placeholder 2">
            <a:extLst>
              <a:ext uri="{FF2B5EF4-FFF2-40B4-BE49-F238E27FC236}">
                <a16:creationId xmlns:a16="http://schemas.microsoft.com/office/drawing/2014/main" id="{FFB8DBA3-D498-5346-A110-EC3B16600D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86BC03-8098-D443-A3E0-B6582DDFF8C2}"/>
              </a:ext>
            </a:extLst>
          </p:cNvPr>
          <p:cNvSpPr>
            <a:spLocks noGrp="1"/>
          </p:cNvSpPr>
          <p:nvPr>
            <p:ph type="sldNum" sz="quarter" idx="12"/>
          </p:nvPr>
        </p:nvSpPr>
        <p:spPr/>
        <p:txBody>
          <a:bodyPr/>
          <a:lstStyle/>
          <a:p>
            <a:fld id="{8AE09847-2EBC-0945-BFD7-B5A0FFFE5454}" type="slidenum">
              <a:rPr lang="en-US" smtClean="0"/>
              <a:t>‹#›</a:t>
            </a:fld>
            <a:endParaRPr lang="en-US"/>
          </a:p>
        </p:txBody>
      </p:sp>
    </p:spTree>
    <p:extLst>
      <p:ext uri="{BB962C8B-B14F-4D97-AF65-F5344CB8AC3E}">
        <p14:creationId xmlns:p14="http://schemas.microsoft.com/office/powerpoint/2010/main" val="24875243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3125158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07110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9041049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462016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6490424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33817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080471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1043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17736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5707773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584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23573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1522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558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9673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50220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3895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3062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accent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08888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accent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46359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159807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accent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78581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14753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15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1553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0886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274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86252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4771499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923691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80647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20937382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30834758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5005088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Developer Advocacy - North America East</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2329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theme" Target="../theme/theme2.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theme" Target="../theme/theme3.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8"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theme" Target="../theme/theme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8"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image" Target="../media/image5.png"/><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tags" Target="../tags/tag1.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theme" Target="../theme/theme5.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b="0" i="0">
                <a:solidFill>
                  <a:schemeClr val="tx1"/>
                </a:solidFill>
                <a:latin typeface="IBM Plex Sans Light" panose="020B0403050000000000" pitchFamily="34" charset="77"/>
              </a:defRPr>
            </a:lvl1pPr>
          </a:lstStyle>
          <a:p>
            <a:r>
              <a:rPr lang="en-US"/>
              <a:t>IBM Developer Advocacy - North America East</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Lst>
  <p:hf sldNum="0"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a:t>IBM Developer Advocacy - North America East</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98244318"/>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1" r:id="rId23"/>
    <p:sldLayoutId id="2147483982" r:id="rId24"/>
    <p:sldLayoutId id="2147483983" r:id="rId25"/>
    <p:sldLayoutId id="2147483984" r:id="rId26"/>
    <p:sldLayoutId id="2147483985" r:id="rId27"/>
    <p:sldLayoutId id="2147483986" r:id="rId28"/>
    <p:sldLayoutId id="2147483987" r:id="rId29"/>
    <p:sldLayoutId id="2147483988" r:id="rId30"/>
    <p:sldLayoutId id="2147483989" r:id="rId31"/>
    <p:sldLayoutId id="2147483990" r:id="rId32"/>
    <p:sldLayoutId id="2147484080" r:id="rId33"/>
  </p:sldLayoutIdLst>
  <p:hf sldNum="0"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IBM Developer Advocacy - North America East</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062339"/>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Lst>
  <p:hf sldNum="0"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IBM Developer Advocacy - North America East</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39719678"/>
      </p:ext>
    </p:extLst>
  </p:cSld>
  <p:clrMap bg1="dk1" tx1="lt1" bg2="dk2" tx2="lt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 id="2147484042" r:id="rId18"/>
    <p:sldLayoutId id="2147484043" r:id="rId19"/>
    <p:sldLayoutId id="2147484044" r:id="rId20"/>
    <p:sldLayoutId id="2147484045" r:id="rId21"/>
    <p:sldLayoutId id="2147484046" r:id="rId22"/>
    <p:sldLayoutId id="2147484047" r:id="rId23"/>
    <p:sldLayoutId id="2147484048" r:id="rId24"/>
    <p:sldLayoutId id="2147484049" r:id="rId25"/>
    <p:sldLayoutId id="2147484050" r:id="rId26"/>
    <p:sldLayoutId id="2147484051" r:id="rId27"/>
    <p:sldLayoutId id="2147484052" r:id="rId28"/>
    <p:sldLayoutId id="2147484053" r:id="rId29"/>
    <p:sldLayoutId id="2147484054" r:id="rId30"/>
    <p:sldLayoutId id="2147484055" r:id="rId31"/>
    <p:sldLayoutId id="2147484056" r:id="rId32"/>
  </p:sldLayoutIdLst>
  <p:hf sldNum="0"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5"/>
          <a:stretch>
            <a:fillRect/>
          </a:stretch>
        </p:blipFill>
        <p:spPr>
          <a:xfrm>
            <a:off x="1" y="4680472"/>
            <a:ext cx="1175465" cy="429176"/>
          </a:xfrm>
          <a:prstGeom prst="rect">
            <a:avLst/>
          </a:prstGeom>
        </p:spPr>
      </p:pic>
    </p:spTree>
    <p:custDataLst>
      <p:tags r:id="rId24"/>
    </p:custDataLst>
    <p:extLst>
      <p:ext uri="{BB962C8B-B14F-4D97-AF65-F5344CB8AC3E}">
        <p14:creationId xmlns:p14="http://schemas.microsoft.com/office/powerpoint/2010/main" val="497044966"/>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 id="2147484074" r:id="rId17"/>
    <p:sldLayoutId id="2147484075" r:id="rId18"/>
    <p:sldLayoutId id="2147484076" r:id="rId19"/>
    <p:sldLayoutId id="2147484077" r:id="rId20"/>
    <p:sldLayoutId id="2147484078" r:id="rId21"/>
    <p:sldLayoutId id="2147484079" r:id="rId22"/>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0.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1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1.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1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8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4.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8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5.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5.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5.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31.xml"/></Relationships>
</file>

<file path=ppt/slides/_rels/slide5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5.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1.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83.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32.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1.xml"/></Relationships>
</file>

<file path=ppt/slides/_rels/slide6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s://www.reactivemanifesto.org/"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8" Type="http://schemas.openxmlformats.org/officeDocument/2006/relationships/hyperlink" Target="https://doc.akka.io/docs/akka/current/actors.html" TargetMode="External"/><Relationship Id="rId3" Type="http://schemas.openxmlformats.org/officeDocument/2006/relationships/hyperlink" Target="https://github.ibm.com/mary-grygleski/vtcc_akka_helloworld" TargetMode="External"/><Relationship Id="rId7" Type="http://schemas.openxmlformats.org/officeDocument/2006/relationships/hyperlink" Target="https://arxiv.org/ftp/arxiv/papers/1008/1008.1459.pdf"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www.reactivemanifesto.org/" TargetMode="External"/><Relationship Id="rId5" Type="http://schemas.openxmlformats.org/officeDocument/2006/relationships/hyperlink" Target="https://developer.ibm.com/technologies/reactive-systems/" TargetMode="External"/><Relationship Id="rId4" Type="http://schemas.openxmlformats.org/officeDocument/2006/relationships/hyperlink" Target="https://github.com/mckeeh3/akka-java-cluster-kubernetes" TargetMode="External"/><Relationship Id="rId9" Type="http://schemas.openxmlformats.org/officeDocument/2006/relationships/hyperlink" Target="https://www.lightbend.com/blog/how-akka-works-at-most-once-message-delivery" TargetMode="External"/></Relationships>
</file>

<file path=ppt/slides/_rels/slide73.xml.rels><?xml version="1.0" encoding="UTF-8" standalone="yes"?>
<Relationships xmlns="http://schemas.openxmlformats.org/package/2006/relationships"><Relationship Id="rId8" Type="http://schemas.openxmlformats.org/officeDocument/2006/relationships/hyperlink" Target="https://www.ibm.com/cloud/openshift" TargetMode="External"/><Relationship Id="rId3" Type="http://schemas.openxmlformats.org/officeDocument/2006/relationships/hyperlink" Target="https://www.lightbend.com/blog/reactive-microsystems-the-evolution-of-microservices-at-scale-free-oreilly-report-by-jonas-boner" TargetMode="External"/><Relationship Id="rId7" Type="http://schemas.openxmlformats.org/officeDocument/2006/relationships/hyperlink" Target="https://www.okd.io/minishift/"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cqrs.files.wordpress.com/2010/11/cqrs_documents.pdf" TargetMode="External"/><Relationship Id="rId5" Type="http://schemas.openxmlformats.org/officeDocument/2006/relationships/hyperlink" Target="https://martinfowler.com/bliki/CQRS.html" TargetMode="External"/><Relationship Id="rId4" Type="http://schemas.openxmlformats.org/officeDocument/2006/relationships/hyperlink" Target="https://www.oreilly.com/library/view/akka-cookbook/9781785288180/" TargetMode="External"/></Relationships>
</file>

<file path=ppt/slides/_rels/slide74.xml.rels><?xml version="1.0" encoding="UTF-8" standalone="yes"?>
<Relationships xmlns="http://schemas.openxmlformats.org/package/2006/relationships"><Relationship Id="rId8" Type="http://schemas.openxmlformats.org/officeDocument/2006/relationships/hyperlink" Target="https://www.ibm.com/cloud/openshift" TargetMode="External"/><Relationship Id="rId3" Type="http://schemas.openxmlformats.org/officeDocument/2006/relationships/hyperlink" Target="http://erlang.org/documentation/doc-4.9.1/doc/design_principles/sup_princ.html" TargetMode="External"/><Relationship Id="rId7" Type="http://schemas.openxmlformats.org/officeDocument/2006/relationships/hyperlink" Target="https://www.okd.io/minishift/"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cqrs.files.wordpress.com/2010/11/cqrs_documents.pdf" TargetMode="External"/><Relationship Id="rId5" Type="http://schemas.openxmlformats.org/officeDocument/2006/relationships/hyperlink" Target="https://martinfowler.com/bliki/CQRS.html" TargetMode="External"/><Relationship Id="rId4" Type="http://schemas.openxmlformats.org/officeDocument/2006/relationships/hyperlink" Target="https://www.oreilly.com/library/view/akka-cookbook/9781785288180/"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48.tiff"/><Relationship Id="rId7" Type="http://schemas.openxmlformats.org/officeDocument/2006/relationships/hyperlink" Target="https://github.com/Grant-Steinfeld/actors-akka-vcc2019.git" TargetMode="External"/><Relationship Id="rId2" Type="http://schemas.openxmlformats.org/officeDocument/2006/relationships/hyperlink" Target="https://ibm.biz/Bdz239" TargetMode="External"/><Relationship Id="rId1" Type="http://schemas.openxmlformats.org/officeDocument/2006/relationships/slideLayout" Target="../slideLayouts/slideLayout26.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12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BBA-DDF0-5840-9DE1-FD6AB9A59AF3}"/>
              </a:ext>
            </a:extLst>
          </p:cNvPr>
          <p:cNvSpPr>
            <a:spLocks noGrp="1"/>
          </p:cNvSpPr>
          <p:nvPr>
            <p:ph type="title"/>
          </p:nvPr>
        </p:nvSpPr>
        <p:spPr>
          <a:xfrm>
            <a:off x="501872" y="86707"/>
            <a:ext cx="8410560" cy="4305811"/>
          </a:xfrm>
        </p:spPr>
        <p:txBody>
          <a:bodyPr/>
          <a:lstStyle/>
          <a:p>
            <a:pPr>
              <a:spcBef>
                <a:spcPts val="0"/>
              </a:spcBef>
            </a:pPr>
            <a:r>
              <a:rPr lang="en-US" sz="4000" b="1" dirty="0"/>
              <a:t>Actors and </a:t>
            </a:r>
            <a:r>
              <a:rPr lang="en-US" sz="4000" b="1" dirty="0" err="1"/>
              <a:t>Akka</a:t>
            </a:r>
            <a:br>
              <a:rPr lang="en-US" dirty="0"/>
            </a:br>
            <a:br>
              <a:rPr lang="en-US" dirty="0"/>
            </a:br>
            <a:br>
              <a:rPr lang="en-US" dirty="0"/>
            </a:br>
            <a:r>
              <a:rPr lang="en-US" dirty="0">
                <a:solidFill>
                  <a:schemeClr val="bg1"/>
                </a:solidFill>
              </a:rPr>
              <a:t>PRESENTATION – Vermont Code Camp 2019</a:t>
            </a:r>
            <a:br>
              <a:rPr lang="en-US" sz="1600" dirty="0"/>
            </a:br>
            <a:br>
              <a:rPr lang="en-US" sz="1600" dirty="0"/>
            </a:br>
            <a:br>
              <a:rPr lang="en-US" sz="1600" dirty="0"/>
            </a:br>
            <a:r>
              <a:rPr lang="en-US" sz="1600" b="1" dirty="0"/>
              <a:t>Mary </a:t>
            </a:r>
            <a:r>
              <a:rPr lang="en-US" sz="1600" b="1" dirty="0" err="1"/>
              <a:t>Grygleski</a:t>
            </a:r>
            <a:br>
              <a:rPr lang="en-US" sz="1600" dirty="0"/>
            </a:br>
            <a:r>
              <a:rPr lang="en-US" sz="1600" dirty="0"/>
              <a:t>Twitter: </a:t>
            </a:r>
            <a:r>
              <a:rPr lang="en-US" sz="1600" dirty="0">
                <a:highlight>
                  <a:srgbClr val="FFFF00"/>
                </a:highlight>
              </a:rPr>
              <a:t>@</a:t>
            </a:r>
            <a:r>
              <a:rPr lang="en-US" sz="1600" dirty="0" err="1">
                <a:highlight>
                  <a:srgbClr val="FFFF00"/>
                </a:highlight>
              </a:rPr>
              <a:t>mgrygles</a:t>
            </a:r>
            <a:br>
              <a:rPr lang="en-US" sz="1600" dirty="0"/>
            </a:br>
            <a:r>
              <a:rPr lang="en-US" sz="1600" dirty="0"/>
              <a:t>IBM Developer Advocate Java &amp; Reactive</a:t>
            </a:r>
            <a:br>
              <a:rPr lang="en-US" sz="1600" dirty="0"/>
            </a:br>
            <a:br>
              <a:rPr lang="en-US" sz="1600" dirty="0"/>
            </a:br>
            <a:r>
              <a:rPr lang="en-US" sz="1600" b="1" dirty="0"/>
              <a:t>Grant Steinfeld </a:t>
            </a:r>
            <a:br>
              <a:rPr lang="en-US" sz="1600" dirty="0"/>
            </a:br>
            <a:r>
              <a:rPr lang="en-US" sz="1600" dirty="0"/>
              <a:t>Twitter: </a:t>
            </a:r>
            <a:r>
              <a:rPr lang="en-US" sz="1600" dirty="0">
                <a:highlight>
                  <a:srgbClr val="FFFF00"/>
                </a:highlight>
              </a:rPr>
              <a:t>@</a:t>
            </a:r>
            <a:r>
              <a:rPr lang="en-US" sz="1600" dirty="0" err="1">
                <a:highlight>
                  <a:srgbClr val="FFFF00"/>
                </a:highlight>
              </a:rPr>
              <a:t>gsteinfeld</a:t>
            </a:r>
            <a:br>
              <a:rPr lang="en-US" sz="1600" dirty="0"/>
            </a:br>
            <a:r>
              <a:rPr lang="en-US" sz="1600" dirty="0"/>
              <a:t>IBM Developer Advocate JVM &amp; Blockchain</a:t>
            </a:r>
            <a:br>
              <a:rPr lang="en-US" dirty="0"/>
            </a:br>
            <a:br>
              <a:rPr lang="en-US" dirty="0"/>
            </a:br>
            <a:endParaRPr lang="en-US" dirty="0">
              <a:solidFill>
                <a:schemeClr val="bg1"/>
              </a:solidFill>
            </a:endParaRPr>
          </a:p>
        </p:txBody>
      </p:sp>
    </p:spTree>
    <p:extLst>
      <p:ext uri="{BB962C8B-B14F-4D97-AF65-F5344CB8AC3E}">
        <p14:creationId xmlns:p14="http://schemas.microsoft.com/office/powerpoint/2010/main" val="1784295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7814C0B-6FCF-C74B-AC0C-BC4DAFFF416B}"/>
              </a:ext>
            </a:extLst>
          </p:cNvPr>
          <p:cNvSpPr/>
          <p:nvPr/>
        </p:nvSpPr>
        <p:spPr>
          <a:xfrm>
            <a:off x="2452743" y="742278"/>
            <a:ext cx="3829723" cy="3722146"/>
          </a:xfrm>
          <a:prstGeom prst="roundRect">
            <a:avLst/>
          </a:prstGeom>
          <a:solidFill>
            <a:srgbClr val="FFFF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a:extLst>
              <a:ext uri="{FF2B5EF4-FFF2-40B4-BE49-F238E27FC236}">
                <a16:creationId xmlns:a16="http://schemas.microsoft.com/office/drawing/2014/main" id="{48C8148A-E7E6-1E45-83F1-5FA226726D1F}"/>
              </a:ext>
            </a:extLst>
          </p:cNvPr>
          <p:cNvSpPr>
            <a:spLocks noGrp="1"/>
          </p:cNvSpPr>
          <p:nvPr>
            <p:ph type="title"/>
          </p:nvPr>
        </p:nvSpPr>
        <p:spPr/>
        <p:txBody>
          <a:bodyPr/>
          <a:lstStyle/>
          <a:p>
            <a:r>
              <a:rPr lang="en-US" dirty="0"/>
              <a:t>Reactive Alternatives</a:t>
            </a:r>
          </a:p>
        </p:txBody>
      </p:sp>
      <p:sp>
        <p:nvSpPr>
          <p:cNvPr id="3" name="Slide Number Placeholder 2">
            <a:extLst>
              <a:ext uri="{FF2B5EF4-FFF2-40B4-BE49-F238E27FC236}">
                <a16:creationId xmlns:a16="http://schemas.microsoft.com/office/drawing/2014/main" id="{5061F371-A04E-4E47-BB07-A6FCBEC0729E}"/>
              </a:ext>
            </a:extLst>
          </p:cNvPr>
          <p:cNvSpPr>
            <a:spLocks noGrp="1"/>
          </p:cNvSpPr>
          <p:nvPr>
            <p:ph type="sldNum" sz="quarter" idx="10"/>
          </p:nvPr>
        </p:nvSpPr>
        <p:spPr/>
        <p:txBody>
          <a:bodyPr/>
          <a:lstStyle/>
          <a:p>
            <a:fld id="{3FD999D4-B456-9943-89B7-30D56181CE18}" type="slidenum">
              <a:rPr lang="en-US" smtClean="0"/>
              <a:t>10</a:t>
            </a:fld>
            <a:endParaRPr lang="en-US"/>
          </a:p>
        </p:txBody>
      </p:sp>
      <p:sp>
        <p:nvSpPr>
          <p:cNvPr id="4" name="TextBox 3">
            <a:extLst>
              <a:ext uri="{FF2B5EF4-FFF2-40B4-BE49-F238E27FC236}">
                <a16:creationId xmlns:a16="http://schemas.microsoft.com/office/drawing/2014/main" id="{4E7DD23A-1178-504B-954A-1375039BAE99}"/>
              </a:ext>
            </a:extLst>
          </p:cNvPr>
          <p:cNvSpPr txBox="1"/>
          <p:nvPr/>
        </p:nvSpPr>
        <p:spPr>
          <a:xfrm>
            <a:off x="3167743" y="1140589"/>
            <a:ext cx="2351314" cy="2862322"/>
          </a:xfrm>
          <a:prstGeom prst="rect">
            <a:avLst/>
          </a:prstGeom>
          <a:noFill/>
        </p:spPr>
        <p:txBody>
          <a:bodyPr wrap="square" rtlCol="0">
            <a:spAutoFit/>
          </a:bodyPr>
          <a:lstStyle/>
          <a:p>
            <a:pPr marL="285750" indent="-285750">
              <a:buFont typeface="Arial" panose="020B0604020202020204" pitchFamily="34" charset="0"/>
              <a:buChar char="•"/>
            </a:pPr>
            <a:r>
              <a:rPr lang="en-US" sz="1800" dirty="0" err="1">
                <a:highlight>
                  <a:srgbClr val="FFFF00"/>
                </a:highlight>
              </a:rPr>
              <a:t>RSocket</a:t>
            </a:r>
            <a:endParaRPr lang="en-US" sz="1800" dirty="0">
              <a:highlight>
                <a:srgbClr val="FFFF00"/>
              </a:highlight>
            </a:endParaRPr>
          </a:p>
          <a:p>
            <a:pPr marL="285750" indent="-285750">
              <a:buFont typeface="Arial" panose="020B0604020202020204" pitchFamily="34" charset="0"/>
              <a:buChar char="•"/>
            </a:pPr>
            <a:r>
              <a:rPr lang="en-US" sz="1800" dirty="0" err="1">
                <a:highlight>
                  <a:srgbClr val="FFFF00"/>
                </a:highlight>
              </a:rPr>
              <a:t>Vert.x</a:t>
            </a:r>
            <a:endParaRPr lang="en-US" sz="1800" dirty="0">
              <a:highlight>
                <a:srgbClr val="FFFF00"/>
              </a:highlight>
            </a:endParaRPr>
          </a:p>
          <a:p>
            <a:pPr marL="285750" indent="-285750">
              <a:buFont typeface="Arial" panose="020B0604020202020204" pitchFamily="34" charset="0"/>
              <a:buChar char="•"/>
            </a:pPr>
            <a:endParaRPr lang="en-US" sz="1800" dirty="0">
              <a:highlight>
                <a:srgbClr val="FFFF00"/>
              </a:highlight>
            </a:endParaRPr>
          </a:p>
          <a:p>
            <a:pPr marL="285750" indent="-285750">
              <a:buFont typeface="Arial" panose="020B0604020202020204" pitchFamily="34" charset="0"/>
              <a:buChar char="•"/>
            </a:pPr>
            <a:r>
              <a:rPr lang="en-US" sz="1800" dirty="0">
                <a:highlight>
                  <a:srgbClr val="FFFF00"/>
                </a:highlight>
              </a:rPr>
              <a:t>Pivotal - Reactor</a:t>
            </a:r>
          </a:p>
          <a:p>
            <a:pPr marL="285750" indent="-285750">
              <a:buFont typeface="Arial" panose="020B0604020202020204" pitchFamily="34" charset="0"/>
              <a:buChar char="•"/>
            </a:pPr>
            <a:endParaRPr lang="en-US" sz="1800" dirty="0">
              <a:highlight>
                <a:srgbClr val="FFFF00"/>
              </a:highlight>
            </a:endParaRPr>
          </a:p>
          <a:p>
            <a:pPr marL="285750" indent="-285750">
              <a:buFont typeface="Arial" panose="020B0604020202020204" pitchFamily="34" charset="0"/>
              <a:buChar char="•"/>
            </a:pPr>
            <a:r>
              <a:rPr lang="en-US" sz="1800" dirty="0">
                <a:highlight>
                  <a:srgbClr val="FFFF00"/>
                </a:highlight>
              </a:rPr>
              <a:t>Reactive Spring</a:t>
            </a:r>
          </a:p>
          <a:p>
            <a:pPr marL="285750" indent="-285750">
              <a:buFont typeface="Arial" panose="020B0604020202020204" pitchFamily="34" charset="0"/>
              <a:buChar char="•"/>
            </a:pPr>
            <a:endParaRPr lang="en-US" sz="1800" dirty="0">
              <a:highlight>
                <a:srgbClr val="FFFF00"/>
              </a:highlight>
            </a:endParaRPr>
          </a:p>
          <a:p>
            <a:pPr marL="285750" indent="-285750">
              <a:buFont typeface="Arial" panose="020B0604020202020204" pitchFamily="34" charset="0"/>
              <a:buChar char="•"/>
            </a:pPr>
            <a:r>
              <a:rPr lang="en-US" sz="1800" dirty="0" err="1">
                <a:highlight>
                  <a:srgbClr val="FFFF00"/>
                </a:highlight>
              </a:rPr>
              <a:t>RxJava</a:t>
            </a:r>
            <a:endParaRPr lang="en-US" sz="1800" dirty="0">
              <a:highlight>
                <a:srgbClr val="FFFF00"/>
              </a:highlight>
            </a:endParaRPr>
          </a:p>
          <a:p>
            <a:pPr marL="285750" indent="-285750">
              <a:buFont typeface="Arial" panose="020B0604020202020204" pitchFamily="34" charset="0"/>
              <a:buChar char="•"/>
            </a:pPr>
            <a:r>
              <a:rPr lang="en-US" sz="1800" dirty="0">
                <a:highlight>
                  <a:srgbClr val="FFFF00"/>
                </a:highlight>
              </a:rPr>
              <a:t>Extension- Android</a:t>
            </a:r>
          </a:p>
        </p:txBody>
      </p:sp>
    </p:spTree>
    <p:extLst>
      <p:ext uri="{BB962C8B-B14F-4D97-AF65-F5344CB8AC3E}">
        <p14:creationId xmlns:p14="http://schemas.microsoft.com/office/powerpoint/2010/main" val="1300440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278E-E921-BE4C-9E3F-0A7B5D01E82D}"/>
              </a:ext>
            </a:extLst>
          </p:cNvPr>
          <p:cNvSpPr>
            <a:spLocks noGrp="1"/>
          </p:cNvSpPr>
          <p:nvPr>
            <p:ph type="title"/>
          </p:nvPr>
        </p:nvSpPr>
        <p:spPr/>
        <p:txBody>
          <a:bodyPr/>
          <a:lstStyle/>
          <a:p>
            <a:r>
              <a:rPr lang="en-US" dirty="0"/>
              <a:t>Actors</a:t>
            </a:r>
          </a:p>
        </p:txBody>
      </p:sp>
      <p:sp>
        <p:nvSpPr>
          <p:cNvPr id="3" name="Footer Placeholder 2">
            <a:extLst>
              <a:ext uri="{FF2B5EF4-FFF2-40B4-BE49-F238E27FC236}">
                <a16:creationId xmlns:a16="http://schemas.microsoft.com/office/drawing/2014/main" id="{0242675C-249E-214F-BCCE-BEA66818A1EA}"/>
              </a:ext>
            </a:extLst>
          </p:cNvPr>
          <p:cNvSpPr>
            <a:spLocks noGrp="1"/>
          </p:cNvSpPr>
          <p:nvPr>
            <p:ph type="ftr" sz="quarter" idx="10"/>
          </p:nvPr>
        </p:nvSpPr>
        <p:spPr/>
        <p:txBody>
          <a:bodyPr/>
          <a:lstStyle/>
          <a:p>
            <a:r>
              <a:rPr lang="en-US"/>
              <a:t>IBM Developer Advocacy - North America East</a:t>
            </a:r>
            <a:endParaRPr lang="en-US" dirty="0"/>
          </a:p>
        </p:txBody>
      </p:sp>
    </p:spTree>
    <p:extLst>
      <p:ext uri="{BB962C8B-B14F-4D97-AF65-F5344CB8AC3E}">
        <p14:creationId xmlns:p14="http://schemas.microsoft.com/office/powerpoint/2010/main" val="3288971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74A95-EB0F-7D46-A760-B0059DC928D6}"/>
              </a:ext>
            </a:extLst>
          </p:cNvPr>
          <p:cNvSpPr>
            <a:spLocks noGrp="1"/>
          </p:cNvSpPr>
          <p:nvPr>
            <p:ph type="title"/>
          </p:nvPr>
        </p:nvSpPr>
        <p:spPr>
          <a:xfrm>
            <a:off x="228599" y="201168"/>
            <a:ext cx="5720379" cy="381000"/>
          </a:xfrm>
        </p:spPr>
        <p:txBody>
          <a:bodyPr/>
          <a:lstStyle/>
          <a:p>
            <a:r>
              <a:rPr lang="en-US" dirty="0"/>
              <a:t>What is an actor? – Carl Hewitt 1977</a:t>
            </a:r>
            <a:br>
              <a:rPr lang="en-US" dirty="0"/>
            </a:br>
            <a:br>
              <a:rPr lang="en-US" dirty="0"/>
            </a:br>
            <a:endParaRPr lang="en-US" dirty="0"/>
          </a:p>
        </p:txBody>
      </p:sp>
      <p:sp>
        <p:nvSpPr>
          <p:cNvPr id="3" name="Slide Number Placeholder 2">
            <a:extLst>
              <a:ext uri="{FF2B5EF4-FFF2-40B4-BE49-F238E27FC236}">
                <a16:creationId xmlns:a16="http://schemas.microsoft.com/office/drawing/2014/main" id="{38B8C067-467B-A141-8569-8F04C0C1A861}"/>
              </a:ext>
            </a:extLst>
          </p:cNvPr>
          <p:cNvSpPr>
            <a:spLocks noGrp="1"/>
          </p:cNvSpPr>
          <p:nvPr>
            <p:ph type="sldNum" sz="quarter" idx="10"/>
          </p:nvPr>
        </p:nvSpPr>
        <p:spPr/>
        <p:txBody>
          <a:bodyPr/>
          <a:lstStyle/>
          <a:p>
            <a:fld id="{3FD999D4-B456-9943-89B7-30D56181CE18}" type="slidenum">
              <a:rPr lang="en-US" smtClean="0"/>
              <a:t>12</a:t>
            </a:fld>
            <a:endParaRPr lang="en-US"/>
          </a:p>
        </p:txBody>
      </p:sp>
      <p:sp>
        <p:nvSpPr>
          <p:cNvPr id="4" name="Oval 3">
            <a:extLst>
              <a:ext uri="{FF2B5EF4-FFF2-40B4-BE49-F238E27FC236}">
                <a16:creationId xmlns:a16="http://schemas.microsoft.com/office/drawing/2014/main" id="{C8728663-6D0B-D640-83D0-729F0B3B5776}"/>
              </a:ext>
            </a:extLst>
          </p:cNvPr>
          <p:cNvSpPr/>
          <p:nvPr/>
        </p:nvSpPr>
        <p:spPr>
          <a:xfrm>
            <a:off x="2543503" y="1250731"/>
            <a:ext cx="2606566" cy="2585545"/>
          </a:xfrm>
          <a:prstGeom prst="ellipse">
            <a:avLst/>
          </a:prstGeom>
          <a:solidFill>
            <a:srgbClr val="FFC0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TextBox 5">
            <a:extLst>
              <a:ext uri="{FF2B5EF4-FFF2-40B4-BE49-F238E27FC236}">
                <a16:creationId xmlns:a16="http://schemas.microsoft.com/office/drawing/2014/main" id="{0210E8D9-62F8-4F4B-B0A4-9C033ED219E4}"/>
              </a:ext>
            </a:extLst>
          </p:cNvPr>
          <p:cNvSpPr txBox="1"/>
          <p:nvPr/>
        </p:nvSpPr>
        <p:spPr>
          <a:xfrm>
            <a:off x="3030581" y="2081838"/>
            <a:ext cx="1609736" cy="923330"/>
          </a:xfrm>
          <a:prstGeom prst="rect">
            <a:avLst/>
          </a:prstGeom>
          <a:noFill/>
        </p:spPr>
        <p:txBody>
          <a:bodyPr wrap="none" rtlCol="0">
            <a:spAutoFit/>
          </a:bodyPr>
          <a:lstStyle/>
          <a:p>
            <a:pPr marL="342900" indent="-342900">
              <a:buFont typeface="+mj-lt"/>
              <a:buAutoNum type="arabicPeriod"/>
            </a:pPr>
            <a:r>
              <a:rPr lang="en-US" dirty="0">
                <a:solidFill>
                  <a:schemeClr val="bg1"/>
                </a:solidFill>
              </a:rPr>
              <a:t>Compute</a:t>
            </a:r>
          </a:p>
          <a:p>
            <a:pPr marL="342900" indent="-342900">
              <a:buFont typeface="+mj-lt"/>
              <a:buAutoNum type="arabicPeriod"/>
            </a:pPr>
            <a:r>
              <a:rPr lang="en-US" dirty="0" err="1">
                <a:solidFill>
                  <a:schemeClr val="bg1"/>
                </a:solidFill>
              </a:rPr>
              <a:t>Storarge</a:t>
            </a:r>
            <a:endParaRPr lang="en-US" dirty="0">
              <a:solidFill>
                <a:schemeClr val="bg1"/>
              </a:solidFill>
            </a:endParaRPr>
          </a:p>
          <a:p>
            <a:pPr marL="342900" indent="-342900">
              <a:buFont typeface="+mj-lt"/>
              <a:buAutoNum type="arabicPeriod"/>
            </a:pPr>
            <a:r>
              <a:rPr lang="en-US" dirty="0">
                <a:solidFill>
                  <a:schemeClr val="bg1"/>
                </a:solidFill>
              </a:rPr>
              <a:t>Communicate</a:t>
            </a:r>
          </a:p>
          <a:p>
            <a:pPr marL="342900" indent="-342900">
              <a:buFont typeface="+mj-lt"/>
              <a:buAutoNum type="arabicPeriod"/>
            </a:pPr>
            <a:endParaRPr lang="en-US" dirty="0">
              <a:solidFill>
                <a:schemeClr val="bg1"/>
              </a:solidFill>
            </a:endParaRPr>
          </a:p>
        </p:txBody>
      </p:sp>
      <p:sp>
        <p:nvSpPr>
          <p:cNvPr id="7" name="TextBox 6">
            <a:extLst>
              <a:ext uri="{FF2B5EF4-FFF2-40B4-BE49-F238E27FC236}">
                <a16:creationId xmlns:a16="http://schemas.microsoft.com/office/drawing/2014/main" id="{D219F083-960A-F143-A88D-929CDAA3213F}"/>
              </a:ext>
            </a:extLst>
          </p:cNvPr>
          <p:cNvSpPr txBox="1"/>
          <p:nvPr/>
        </p:nvSpPr>
        <p:spPr>
          <a:xfrm>
            <a:off x="1975945" y="4204757"/>
            <a:ext cx="4302781" cy="300082"/>
          </a:xfrm>
          <a:prstGeom prst="rect">
            <a:avLst/>
          </a:prstGeom>
          <a:noFill/>
        </p:spPr>
        <p:txBody>
          <a:bodyPr wrap="none" rtlCol="0">
            <a:spAutoFit/>
          </a:bodyPr>
          <a:lstStyle/>
          <a:p>
            <a:r>
              <a:rPr lang="en-US" dirty="0">
                <a:highlight>
                  <a:srgbClr val="FFFF00"/>
                </a:highlight>
              </a:rPr>
              <a:t>Universal Primitive  of concurrent digital computation</a:t>
            </a:r>
          </a:p>
        </p:txBody>
      </p:sp>
    </p:spTree>
    <p:extLst>
      <p:ext uri="{BB962C8B-B14F-4D97-AF65-F5344CB8AC3E}">
        <p14:creationId xmlns:p14="http://schemas.microsoft.com/office/powerpoint/2010/main" val="1410190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a:xfrm>
            <a:off x="228666" y="4787900"/>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Developer Advocacy - North America East</a:t>
            </a:r>
            <a:endParaRPr lang="en-US" dirty="0"/>
          </a:p>
        </p:txBody>
      </p:sp>
      <p:sp>
        <p:nvSpPr>
          <p:cNvPr id="5" name="TextBox 4">
            <a:extLst>
              <a:ext uri="{FF2B5EF4-FFF2-40B4-BE49-F238E27FC236}">
                <a16:creationId xmlns:a16="http://schemas.microsoft.com/office/drawing/2014/main" id="{9B0A7B76-C2BB-8F4E-92D9-63B93032A94F}"/>
              </a:ext>
            </a:extLst>
          </p:cNvPr>
          <p:cNvSpPr txBox="1"/>
          <p:nvPr/>
        </p:nvSpPr>
        <p:spPr>
          <a:xfrm>
            <a:off x="3123028" y="323557"/>
            <a:ext cx="3734973" cy="1754326"/>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3" name="Picture 12">
            <a:extLst>
              <a:ext uri="{FF2B5EF4-FFF2-40B4-BE49-F238E27FC236}">
                <a16:creationId xmlns:a16="http://schemas.microsoft.com/office/drawing/2014/main" id="{B7D4DC88-331B-774C-8C52-786CE015CF1D}"/>
              </a:ext>
            </a:extLst>
          </p:cNvPr>
          <p:cNvPicPr>
            <a:picLocks noChangeAspect="1"/>
          </p:cNvPicPr>
          <p:nvPr/>
        </p:nvPicPr>
        <p:blipFill>
          <a:blip r:embed="rId3"/>
          <a:stretch>
            <a:fillRect/>
          </a:stretch>
        </p:blipFill>
        <p:spPr>
          <a:xfrm>
            <a:off x="1776248" y="0"/>
            <a:ext cx="7900922" cy="5143500"/>
          </a:xfrm>
          <a:prstGeom prst="rect">
            <a:avLst/>
          </a:prstGeom>
        </p:spPr>
      </p:pic>
      <p:sp>
        <p:nvSpPr>
          <p:cNvPr id="15" name="TextBox 14">
            <a:extLst>
              <a:ext uri="{FF2B5EF4-FFF2-40B4-BE49-F238E27FC236}">
                <a16:creationId xmlns:a16="http://schemas.microsoft.com/office/drawing/2014/main" id="{3A98B746-17AF-AF47-AED0-19FB09B7A353}"/>
              </a:ext>
            </a:extLst>
          </p:cNvPr>
          <p:cNvSpPr txBox="1"/>
          <p:nvPr/>
        </p:nvSpPr>
        <p:spPr>
          <a:xfrm rot="16200000">
            <a:off x="-1154629" y="1847050"/>
            <a:ext cx="4940331" cy="461665"/>
          </a:xfrm>
          <a:prstGeom prst="rect">
            <a:avLst/>
          </a:prstGeom>
          <a:noFill/>
        </p:spPr>
        <p:txBody>
          <a:bodyPr wrap="square" rtlCol="0">
            <a:spAutoFit/>
          </a:bodyPr>
          <a:lstStyle/>
          <a:p>
            <a:r>
              <a:rPr lang="en-US" sz="2400" dirty="0">
                <a:solidFill>
                  <a:schemeClr val="tx2"/>
                </a:solidFill>
              </a:rPr>
              <a:t> Actor Model Origins - 1977</a:t>
            </a:r>
          </a:p>
        </p:txBody>
      </p:sp>
    </p:spTree>
    <p:extLst>
      <p:ext uri="{BB962C8B-B14F-4D97-AF65-F5344CB8AC3E}">
        <p14:creationId xmlns:p14="http://schemas.microsoft.com/office/powerpoint/2010/main" val="2582537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8148A-E7E6-1E45-83F1-5FA226726D1F}"/>
              </a:ext>
            </a:extLst>
          </p:cNvPr>
          <p:cNvSpPr>
            <a:spLocks noGrp="1"/>
          </p:cNvSpPr>
          <p:nvPr>
            <p:ph type="title"/>
          </p:nvPr>
        </p:nvSpPr>
        <p:spPr>
          <a:xfrm>
            <a:off x="884816" y="187564"/>
            <a:ext cx="3345628" cy="381000"/>
          </a:xfrm>
        </p:spPr>
        <p:txBody>
          <a:bodyPr/>
          <a:lstStyle/>
          <a:p>
            <a:r>
              <a:rPr lang="en-US" dirty="0"/>
              <a:t>OBJECT ORIENTED</a:t>
            </a:r>
          </a:p>
        </p:txBody>
      </p:sp>
      <p:sp>
        <p:nvSpPr>
          <p:cNvPr id="3" name="Slide Number Placeholder 2">
            <a:extLst>
              <a:ext uri="{FF2B5EF4-FFF2-40B4-BE49-F238E27FC236}">
                <a16:creationId xmlns:a16="http://schemas.microsoft.com/office/drawing/2014/main" id="{5061F371-A04E-4E47-BB07-A6FCBEC0729E}"/>
              </a:ext>
            </a:extLst>
          </p:cNvPr>
          <p:cNvSpPr>
            <a:spLocks noGrp="1"/>
          </p:cNvSpPr>
          <p:nvPr>
            <p:ph type="sldNum" sz="quarter" idx="10"/>
          </p:nvPr>
        </p:nvSpPr>
        <p:spPr/>
        <p:txBody>
          <a:bodyPr/>
          <a:lstStyle/>
          <a:p>
            <a:fld id="{3FD999D4-B456-9943-89B7-30D56181CE18}" type="slidenum">
              <a:rPr lang="en-US" smtClean="0"/>
              <a:t>14</a:t>
            </a:fld>
            <a:endParaRPr lang="en-US"/>
          </a:p>
        </p:txBody>
      </p:sp>
      <p:sp>
        <p:nvSpPr>
          <p:cNvPr id="5" name="Rounded Rectangle 4">
            <a:extLst>
              <a:ext uri="{FF2B5EF4-FFF2-40B4-BE49-F238E27FC236}">
                <a16:creationId xmlns:a16="http://schemas.microsoft.com/office/drawing/2014/main" id="{78FE668E-EFA7-6D42-9531-1798C3983526}"/>
              </a:ext>
            </a:extLst>
          </p:cNvPr>
          <p:cNvSpPr/>
          <p:nvPr/>
        </p:nvSpPr>
        <p:spPr>
          <a:xfrm>
            <a:off x="598394" y="632146"/>
            <a:ext cx="3345629" cy="3771541"/>
          </a:xfrm>
          <a:prstGeom prst="roundRect">
            <a:avLst/>
          </a:prstGeom>
          <a:solidFill>
            <a:schemeClr val="accent6">
              <a:lumMod val="20000"/>
              <a:lumOff val="80000"/>
              <a:alpha val="73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Rounded Rectangle 5">
            <a:extLst>
              <a:ext uri="{FF2B5EF4-FFF2-40B4-BE49-F238E27FC236}">
                <a16:creationId xmlns:a16="http://schemas.microsoft.com/office/drawing/2014/main" id="{FF65CB27-330B-EC46-B1D7-4ED3C9721455}"/>
              </a:ext>
            </a:extLst>
          </p:cNvPr>
          <p:cNvSpPr/>
          <p:nvPr/>
        </p:nvSpPr>
        <p:spPr>
          <a:xfrm>
            <a:off x="4902797" y="632146"/>
            <a:ext cx="3488167" cy="3771541"/>
          </a:xfrm>
          <a:prstGeom prst="roundRect">
            <a:avLst/>
          </a:prstGeom>
          <a:solidFill>
            <a:srgbClr val="8BFEEF">
              <a:alpha val="75000"/>
            </a:srgb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Title 1">
            <a:extLst>
              <a:ext uri="{FF2B5EF4-FFF2-40B4-BE49-F238E27FC236}">
                <a16:creationId xmlns:a16="http://schemas.microsoft.com/office/drawing/2014/main" id="{DC149AF2-73F5-5143-9CDD-5287009423CE}"/>
              </a:ext>
            </a:extLst>
          </p:cNvPr>
          <p:cNvSpPr txBox="1">
            <a:spLocks/>
          </p:cNvSpPr>
          <p:nvPr/>
        </p:nvSpPr>
        <p:spPr>
          <a:xfrm>
            <a:off x="6076724" y="179860"/>
            <a:ext cx="2314240" cy="381000"/>
          </a:xfrm>
          <a:prstGeom prst="rect">
            <a:avLst/>
          </a:prstGeom>
        </p:spPr>
        <p:txBody>
          <a:bodyPr vert="horz" lIns="0" tIns="0" rIns="0" bIns="0" rtlCol="0" anchor="t" anchorCtr="0">
            <a:noAutofit/>
          </a:bodyPr>
          <a:lst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t>ACTORS</a:t>
            </a:r>
          </a:p>
        </p:txBody>
      </p:sp>
      <p:sp>
        <p:nvSpPr>
          <p:cNvPr id="8" name="TextBox 7">
            <a:extLst>
              <a:ext uri="{FF2B5EF4-FFF2-40B4-BE49-F238E27FC236}">
                <a16:creationId xmlns:a16="http://schemas.microsoft.com/office/drawing/2014/main" id="{1574CA05-0B0C-5243-BB9D-A96A5C6FB1C9}"/>
              </a:ext>
            </a:extLst>
          </p:cNvPr>
          <p:cNvSpPr txBox="1"/>
          <p:nvPr/>
        </p:nvSpPr>
        <p:spPr>
          <a:xfrm>
            <a:off x="1065007" y="1140311"/>
            <a:ext cx="248501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Everything Object</a:t>
            </a:r>
          </a:p>
          <a:p>
            <a:pPr marL="285750" indent="-285750">
              <a:buFont typeface="Arial" panose="020B0604020202020204" pitchFamily="34" charset="0"/>
              <a:buChar char="•"/>
            </a:pPr>
            <a:r>
              <a:rPr lang="en-US" dirty="0"/>
              <a:t>Message passing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Synchronous</a:t>
            </a:r>
          </a:p>
          <a:p>
            <a:pPr marL="285750" indent="-285750">
              <a:buFont typeface="Arial" panose="020B0604020202020204" pitchFamily="34" charset="0"/>
              <a:buChar char="•"/>
            </a:pPr>
            <a:r>
              <a:rPr lang="en-US" dirty="0"/>
              <a:t>Blocking</a:t>
            </a:r>
          </a:p>
          <a:p>
            <a:pPr marL="285750" indent="-285750">
              <a:buFont typeface="Arial" panose="020B0604020202020204" pitchFamily="34" charset="0"/>
              <a:buChar char="•"/>
            </a:pPr>
            <a:r>
              <a:rPr lang="en-US" dirty="0"/>
              <a:t>Calls Typically in one Process/ 1-n Threads</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ACB3D0B8-0AFB-5D4D-9E7B-E6D95F13CA75}"/>
              </a:ext>
            </a:extLst>
          </p:cNvPr>
          <p:cNvSpPr txBox="1"/>
          <p:nvPr/>
        </p:nvSpPr>
        <p:spPr>
          <a:xfrm>
            <a:off x="5593976" y="1140311"/>
            <a:ext cx="2485017" cy="1962076"/>
          </a:xfrm>
          <a:prstGeom prst="rect">
            <a:avLst/>
          </a:prstGeom>
          <a:noFill/>
        </p:spPr>
        <p:txBody>
          <a:bodyPr wrap="square" rtlCol="0">
            <a:spAutoFit/>
          </a:bodyPr>
          <a:lstStyle/>
          <a:p>
            <a:pPr marL="285750" indent="-285750">
              <a:buFont typeface="Arial" panose="020B0604020202020204" pitchFamily="34" charset="0"/>
              <a:buChar char="•"/>
            </a:pPr>
            <a:r>
              <a:rPr lang="en-US" dirty="0"/>
              <a:t>Everything Actor</a:t>
            </a:r>
          </a:p>
          <a:p>
            <a:pPr marL="285750" indent="-285750">
              <a:buFont typeface="Arial" panose="020B0604020202020204" pitchFamily="34" charset="0"/>
              <a:buChar char="•"/>
            </a:pPr>
            <a:r>
              <a:rPr lang="en-US" dirty="0"/>
              <a:t>Message Passing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Aynchronous</a:t>
            </a:r>
            <a:endParaRPr lang="en-US" dirty="0"/>
          </a:p>
          <a:p>
            <a:pPr marL="285750" indent="-285750">
              <a:buFont typeface="Arial" panose="020B0604020202020204" pitchFamily="34" charset="0"/>
              <a:buChar char="•"/>
            </a:pPr>
            <a:r>
              <a:rPr lang="en-US" dirty="0"/>
              <a:t>Non-Blocking</a:t>
            </a:r>
          </a:p>
          <a:p>
            <a:pPr marL="285750" indent="-285750">
              <a:buFont typeface="Arial" panose="020B0604020202020204" pitchFamily="34" charset="0"/>
              <a:buChar char="•"/>
            </a:pPr>
            <a:r>
              <a:rPr lang="en-US" dirty="0"/>
              <a:t>Calls in local or remote Actor systems via network</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50142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8C1E-B6DD-B546-BADD-0592B86996AE}"/>
              </a:ext>
            </a:extLst>
          </p:cNvPr>
          <p:cNvSpPr>
            <a:spLocks noGrp="1"/>
          </p:cNvSpPr>
          <p:nvPr>
            <p:ph type="title"/>
          </p:nvPr>
        </p:nvSpPr>
        <p:spPr>
          <a:xfrm>
            <a:off x="210311" y="175530"/>
            <a:ext cx="7475591" cy="4320270"/>
          </a:xfrm>
        </p:spPr>
        <p:txBody>
          <a:bodyPr/>
          <a:lstStyle/>
          <a:p>
            <a:r>
              <a:rPr lang="en-US" dirty="0"/>
              <a:t>Actor System / Ecosystem</a:t>
            </a:r>
          </a:p>
        </p:txBody>
      </p:sp>
      <p:sp>
        <p:nvSpPr>
          <p:cNvPr id="3" name="Footer Placeholder 2">
            <a:extLst>
              <a:ext uri="{FF2B5EF4-FFF2-40B4-BE49-F238E27FC236}">
                <a16:creationId xmlns:a16="http://schemas.microsoft.com/office/drawing/2014/main" id="{54F21DE1-7971-DE4A-981C-4B969AE67A01}"/>
              </a:ext>
            </a:extLst>
          </p:cNvPr>
          <p:cNvSpPr>
            <a:spLocks noGrp="1"/>
          </p:cNvSpPr>
          <p:nvPr>
            <p:ph type="ftr" sz="quarter" idx="10"/>
          </p:nvPr>
        </p:nvSpPr>
        <p:spPr/>
        <p:txBody>
          <a:bodyPr/>
          <a:lstStyle/>
          <a:p>
            <a:r>
              <a:rPr lang="en-US"/>
              <a:t>IBM Developer Advocacy - North America East</a:t>
            </a:r>
            <a:endParaRPr lang="en-US" dirty="0"/>
          </a:p>
        </p:txBody>
      </p:sp>
      <p:pic>
        <p:nvPicPr>
          <p:cNvPr id="4" name="Picture 3">
            <a:extLst>
              <a:ext uri="{FF2B5EF4-FFF2-40B4-BE49-F238E27FC236}">
                <a16:creationId xmlns:a16="http://schemas.microsoft.com/office/drawing/2014/main" id="{3BF27196-D13A-8148-827B-CDEF2B211C5F}"/>
              </a:ext>
            </a:extLst>
          </p:cNvPr>
          <p:cNvPicPr>
            <a:picLocks noChangeAspect="1"/>
          </p:cNvPicPr>
          <p:nvPr/>
        </p:nvPicPr>
        <p:blipFill>
          <a:blip r:embed="rId3"/>
          <a:stretch>
            <a:fillRect/>
          </a:stretch>
        </p:blipFill>
        <p:spPr>
          <a:xfrm>
            <a:off x="976087" y="728557"/>
            <a:ext cx="5944038" cy="4059343"/>
          </a:xfrm>
          <a:prstGeom prst="rect">
            <a:avLst/>
          </a:prstGeom>
        </p:spPr>
      </p:pic>
    </p:spTree>
    <p:extLst>
      <p:ext uri="{BB962C8B-B14F-4D97-AF65-F5344CB8AC3E}">
        <p14:creationId xmlns:p14="http://schemas.microsoft.com/office/powerpoint/2010/main" val="4105041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6D9C3A-6D66-474C-AC11-E678C9B5AEF8}"/>
              </a:ext>
            </a:extLst>
          </p:cNvPr>
          <p:cNvSpPr>
            <a:spLocks noGrp="1"/>
          </p:cNvSpPr>
          <p:nvPr>
            <p:ph type="sldNum" sz="quarter" idx="11"/>
          </p:nvPr>
        </p:nvSpPr>
        <p:spPr/>
        <p:txBody>
          <a:bodyPr/>
          <a:lstStyle/>
          <a:p>
            <a:fld id="{3FD999D4-B456-9943-89B7-30D56181CE18}" type="slidenum">
              <a:rPr lang="en-US" smtClean="0"/>
              <a:t>16</a:t>
            </a:fld>
            <a:endParaRPr lang="en-US"/>
          </a:p>
        </p:txBody>
      </p:sp>
      <p:sp>
        <p:nvSpPr>
          <p:cNvPr id="3" name="Title 2">
            <a:extLst>
              <a:ext uri="{FF2B5EF4-FFF2-40B4-BE49-F238E27FC236}">
                <a16:creationId xmlns:a16="http://schemas.microsoft.com/office/drawing/2014/main" id="{D1F43660-F51B-4849-B10C-6DC26BCEFD5C}"/>
              </a:ext>
            </a:extLst>
          </p:cNvPr>
          <p:cNvSpPr>
            <a:spLocks noGrp="1"/>
          </p:cNvSpPr>
          <p:nvPr>
            <p:ph type="title"/>
          </p:nvPr>
        </p:nvSpPr>
        <p:spPr>
          <a:xfrm>
            <a:off x="228600" y="201168"/>
            <a:ext cx="8686800" cy="1145718"/>
          </a:xfrm>
        </p:spPr>
        <p:txBody>
          <a:bodyPr/>
          <a:lstStyle/>
          <a:p>
            <a:r>
              <a:rPr lang="en-US" sz="2000" dirty="0"/>
              <a:t>In Receiving a message to it’s mail box: 3 OPTIONS:</a:t>
            </a:r>
            <a:br>
              <a:rPr lang="en-US" sz="2000" dirty="0"/>
            </a:br>
            <a:br>
              <a:rPr lang="en-US" dirty="0"/>
            </a:br>
            <a:endParaRPr lang="en-US" dirty="0"/>
          </a:p>
        </p:txBody>
      </p:sp>
      <p:sp>
        <p:nvSpPr>
          <p:cNvPr id="5" name="Text Placeholder 5">
            <a:extLst>
              <a:ext uri="{FF2B5EF4-FFF2-40B4-BE49-F238E27FC236}">
                <a16:creationId xmlns:a16="http://schemas.microsoft.com/office/drawing/2014/main" id="{9495B115-40F2-1E40-BB2D-59EE8A9A76F0}"/>
              </a:ext>
            </a:extLst>
          </p:cNvPr>
          <p:cNvSpPr txBox="1">
            <a:spLocks/>
          </p:cNvSpPr>
          <p:nvPr/>
        </p:nvSpPr>
        <p:spPr>
          <a:xfrm>
            <a:off x="1576551" y="891829"/>
            <a:ext cx="5959365" cy="3596088"/>
          </a:xfrm>
          <a:prstGeom prst="rect">
            <a:avLst/>
          </a:prstGeom>
          <a:solidFill>
            <a:schemeClr val="accent4">
              <a:lumMod val="40000"/>
              <a:lumOff val="60000"/>
            </a:schemeClr>
          </a:solidFill>
        </p:spPr>
        <p:txBody>
          <a:bodyPr/>
          <a:lst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tx1"/>
              </a:solidFill>
            </a:endParaRPr>
          </a:p>
          <a:p>
            <a:pPr marL="342900" indent="-342900">
              <a:buFont typeface="+mj-lt"/>
              <a:buAutoNum type="arabicPeriod"/>
            </a:pPr>
            <a:r>
              <a:rPr lang="en-US" dirty="0">
                <a:solidFill>
                  <a:schemeClr val="tx1"/>
                </a:solidFill>
              </a:rPr>
              <a:t>Create another 1-n new actors</a:t>
            </a:r>
          </a:p>
          <a:p>
            <a:pPr marL="342900" indent="-342900">
              <a:buFont typeface="+mj-lt"/>
              <a:buAutoNum type="arabicPeriod"/>
            </a:pPr>
            <a:r>
              <a:rPr lang="en-US" dirty="0">
                <a:solidFill>
                  <a:schemeClr val="tx1"/>
                </a:solidFill>
              </a:rPr>
              <a:t>Send messages to other actors</a:t>
            </a:r>
          </a:p>
          <a:p>
            <a:pPr marL="342900" indent="-342900">
              <a:buFont typeface="+mj-lt"/>
              <a:buAutoNum type="arabicPeriod"/>
            </a:pPr>
            <a:r>
              <a:rPr lang="en-US" dirty="0">
                <a:solidFill>
                  <a:schemeClr val="tx1"/>
                </a:solidFill>
              </a:rPr>
              <a:t>Designate what to do with the message ( can change it’s behavior ) </a:t>
            </a:r>
            <a:r>
              <a:rPr lang="en-US" dirty="0">
                <a:solidFill>
                  <a:schemeClr val="tx1"/>
                </a:solidFill>
                <a:sym typeface="Wingdings" pitchFamily="2" charset="2"/>
              </a:rPr>
              <a:t> mutate </a:t>
            </a:r>
            <a:endParaRPr lang="en-US" dirty="0">
              <a:solidFill>
                <a:schemeClr val="tx1"/>
              </a:solidFill>
            </a:endParaRPr>
          </a:p>
        </p:txBody>
      </p:sp>
    </p:spTree>
    <p:extLst>
      <p:ext uri="{BB962C8B-B14F-4D97-AF65-F5344CB8AC3E}">
        <p14:creationId xmlns:p14="http://schemas.microsoft.com/office/powerpoint/2010/main" val="3542930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17</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5168347" y="238544"/>
            <a:ext cx="3747053" cy="324371"/>
          </a:xfrm>
        </p:spPr>
        <p:txBody>
          <a:bodyPr/>
          <a:lstStyle/>
          <a:p>
            <a:r>
              <a:rPr lang="en-US" sz="1575" dirty="0"/>
              <a:t>Supervisor actions:</a:t>
            </a:r>
          </a:p>
          <a:p>
            <a:endParaRPr lang="en-US" sz="1575" dirty="0"/>
          </a:p>
          <a:p>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9" name="Text Placeholder 8">
            <a:extLst>
              <a:ext uri="{FF2B5EF4-FFF2-40B4-BE49-F238E27FC236}">
                <a16:creationId xmlns:a16="http://schemas.microsoft.com/office/drawing/2014/main" id="{8A3D85BF-E40F-2843-9F94-17DCA0418959}"/>
              </a:ext>
            </a:extLst>
          </p:cNvPr>
          <p:cNvSpPr>
            <a:spLocks noGrp="1"/>
          </p:cNvSpPr>
          <p:nvPr>
            <p:ph type="body" sz="quarter" idx="13"/>
          </p:nvPr>
        </p:nvSpPr>
        <p:spPr>
          <a:xfrm>
            <a:off x="6290712" y="562915"/>
            <a:ext cx="2158343" cy="2047757"/>
          </a:xfrm>
        </p:spPr>
        <p:txBody>
          <a:bodyPr/>
          <a:lstStyle/>
          <a:p>
            <a:pPr marL="285750" indent="-285750">
              <a:buFont typeface="Arial" panose="020B0604020202020204" pitchFamily="34" charset="0"/>
              <a:buChar char="•"/>
            </a:pPr>
            <a:r>
              <a:rPr lang="en-US" dirty="0"/>
              <a:t>Stop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Restart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TERM/Kill</a:t>
            </a:r>
          </a:p>
        </p:txBody>
      </p:sp>
      <p:pic>
        <p:nvPicPr>
          <p:cNvPr id="7" name="Picture 6">
            <a:extLst>
              <a:ext uri="{FF2B5EF4-FFF2-40B4-BE49-F238E27FC236}">
                <a16:creationId xmlns:a16="http://schemas.microsoft.com/office/drawing/2014/main" id="{0ED7D2D9-050D-6040-9CC9-C800F1487A18}"/>
              </a:ext>
            </a:extLst>
          </p:cNvPr>
          <p:cNvPicPr>
            <a:picLocks noChangeAspect="1"/>
          </p:cNvPicPr>
          <p:nvPr/>
        </p:nvPicPr>
        <p:blipFill>
          <a:blip r:embed="rId3"/>
          <a:stretch>
            <a:fillRect/>
          </a:stretch>
        </p:blipFill>
        <p:spPr>
          <a:xfrm>
            <a:off x="0" y="0"/>
            <a:ext cx="4419341" cy="5143500"/>
          </a:xfrm>
          <a:prstGeom prst="rect">
            <a:avLst/>
          </a:prstGeom>
        </p:spPr>
      </p:pic>
      <p:sp>
        <p:nvSpPr>
          <p:cNvPr id="10" name="TextBox 9">
            <a:extLst>
              <a:ext uri="{FF2B5EF4-FFF2-40B4-BE49-F238E27FC236}">
                <a16:creationId xmlns:a16="http://schemas.microsoft.com/office/drawing/2014/main" id="{CBBE3D49-25A2-DF4C-9468-F3EC7001A33C}"/>
              </a:ext>
            </a:extLst>
          </p:cNvPr>
          <p:cNvSpPr txBox="1"/>
          <p:nvPr/>
        </p:nvSpPr>
        <p:spPr>
          <a:xfrm>
            <a:off x="2737232" y="3184258"/>
            <a:ext cx="1082348" cy="730969"/>
          </a:xfrm>
          <a:prstGeom prst="rect">
            <a:avLst/>
          </a:prstGeom>
          <a:noFill/>
        </p:spPr>
        <p:txBody>
          <a:bodyPr wrap="none" rtlCol="0">
            <a:spAutoFit/>
          </a:bodyPr>
          <a:lstStyle/>
          <a:p>
            <a:endParaRPr lang="en-US" sz="1400" dirty="0">
              <a:solidFill>
                <a:schemeClr val="bg2"/>
              </a:solidFill>
            </a:endParaRPr>
          </a:p>
          <a:p>
            <a:r>
              <a:rPr lang="en-US" sz="1400" dirty="0">
                <a:solidFill>
                  <a:schemeClr val="bg1"/>
                </a:solidFill>
              </a:rPr>
              <a:t>Supervised</a:t>
            </a:r>
          </a:p>
          <a:p>
            <a:endParaRPr lang="en-US" dirty="0">
              <a:solidFill>
                <a:schemeClr val="bg2"/>
              </a:solidFill>
            </a:endParaRPr>
          </a:p>
        </p:txBody>
      </p:sp>
      <p:sp>
        <p:nvSpPr>
          <p:cNvPr id="16" name="TextBox 15">
            <a:extLst>
              <a:ext uri="{FF2B5EF4-FFF2-40B4-BE49-F238E27FC236}">
                <a16:creationId xmlns:a16="http://schemas.microsoft.com/office/drawing/2014/main" id="{3DC27344-B1A6-8045-807F-3590DA3C0C71}"/>
              </a:ext>
            </a:extLst>
          </p:cNvPr>
          <p:cNvSpPr txBox="1"/>
          <p:nvPr/>
        </p:nvSpPr>
        <p:spPr>
          <a:xfrm>
            <a:off x="4724661" y="3449506"/>
            <a:ext cx="4232249" cy="1338828"/>
          </a:xfrm>
          <a:prstGeom prst="rect">
            <a:avLst/>
          </a:prstGeom>
          <a:noFill/>
        </p:spPr>
        <p:txBody>
          <a:bodyPr wrap="none" rtlCol="0">
            <a:spAutoFit/>
          </a:bodyPr>
          <a:lstStyle/>
          <a:p>
            <a:r>
              <a:rPr lang="en-US" b="1" dirty="0">
                <a:solidFill>
                  <a:schemeClr val="bg2">
                    <a:lumMod val="65000"/>
                  </a:schemeClr>
                </a:solidFill>
              </a:rPr>
              <a:t>Each child worker actor can be one of three types</a:t>
            </a:r>
            <a:r>
              <a:rPr lang="en-US" dirty="0">
                <a:solidFill>
                  <a:schemeClr val="bg2">
                    <a:lumMod val="65000"/>
                  </a:schemeClr>
                </a:solidFill>
              </a:rPr>
              <a:t>:</a:t>
            </a:r>
          </a:p>
          <a:p>
            <a:r>
              <a:rPr lang="en-US" dirty="0">
                <a:solidFill>
                  <a:schemeClr val="bg2">
                    <a:lumMod val="65000"/>
                  </a:schemeClr>
                </a:solidFill>
              </a:rPr>
              <a:t> </a:t>
            </a:r>
          </a:p>
          <a:p>
            <a:pPr marL="285750" indent="-285750">
              <a:buFont typeface="Arial" panose="020B0604020202020204" pitchFamily="34" charset="0"/>
              <a:buChar char="•"/>
            </a:pPr>
            <a:r>
              <a:rPr lang="en-US" b="1" dirty="0">
                <a:solidFill>
                  <a:schemeClr val="bg2">
                    <a:lumMod val="65000"/>
                  </a:schemeClr>
                </a:solidFill>
              </a:rPr>
              <a:t>permanent</a:t>
            </a:r>
            <a:r>
              <a:rPr lang="en-US" dirty="0">
                <a:solidFill>
                  <a:schemeClr val="bg2">
                    <a:lumMod val="65000"/>
                  </a:schemeClr>
                </a:solidFill>
              </a:rPr>
              <a:t> - is always restarted when it dies </a:t>
            </a:r>
          </a:p>
          <a:p>
            <a:pPr marL="285750" indent="-285750">
              <a:buFont typeface="Arial" panose="020B0604020202020204" pitchFamily="34" charset="0"/>
              <a:buChar char="•"/>
            </a:pPr>
            <a:r>
              <a:rPr lang="en-US" b="1" dirty="0">
                <a:solidFill>
                  <a:schemeClr val="bg2">
                    <a:lumMod val="65000"/>
                  </a:schemeClr>
                </a:solidFill>
              </a:rPr>
              <a:t>transient</a:t>
            </a:r>
            <a:r>
              <a:rPr lang="en-US" dirty="0">
                <a:solidFill>
                  <a:schemeClr val="bg2">
                    <a:lumMod val="65000"/>
                  </a:schemeClr>
                </a:solidFill>
              </a:rPr>
              <a:t> - is restarted if it dies abnormally </a:t>
            </a:r>
          </a:p>
          <a:p>
            <a:pPr marL="285750" indent="-285750">
              <a:buFont typeface="Arial" panose="020B0604020202020204" pitchFamily="34" charset="0"/>
              <a:buChar char="•"/>
            </a:pPr>
            <a:r>
              <a:rPr lang="en-US" b="1" dirty="0">
                <a:solidFill>
                  <a:schemeClr val="bg2">
                    <a:lumMod val="65000"/>
                  </a:schemeClr>
                </a:solidFill>
              </a:rPr>
              <a:t>temporary</a:t>
            </a:r>
            <a:r>
              <a:rPr lang="en-US" dirty="0">
                <a:solidFill>
                  <a:schemeClr val="bg2">
                    <a:lumMod val="65000"/>
                  </a:schemeClr>
                </a:solidFill>
              </a:rPr>
              <a:t> is never restarted.</a:t>
            </a:r>
          </a:p>
          <a:p>
            <a:endParaRPr lang="en-US" dirty="0">
              <a:solidFill>
                <a:schemeClr val="bg2">
                  <a:lumMod val="65000"/>
                </a:schemeClr>
              </a:solidFill>
            </a:endParaRPr>
          </a:p>
        </p:txBody>
      </p:sp>
    </p:spTree>
    <p:extLst>
      <p:ext uri="{BB962C8B-B14F-4D97-AF65-F5344CB8AC3E}">
        <p14:creationId xmlns:p14="http://schemas.microsoft.com/office/powerpoint/2010/main" val="1574936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6D9C3A-6D66-474C-AC11-E678C9B5AEF8}"/>
              </a:ext>
            </a:extLst>
          </p:cNvPr>
          <p:cNvSpPr>
            <a:spLocks noGrp="1"/>
          </p:cNvSpPr>
          <p:nvPr>
            <p:ph type="sldNum" sz="quarter" idx="11"/>
          </p:nvPr>
        </p:nvSpPr>
        <p:spPr/>
        <p:txBody>
          <a:bodyPr/>
          <a:lstStyle/>
          <a:p>
            <a:fld id="{3FD999D4-B456-9943-89B7-30D56181CE18}" type="slidenum">
              <a:rPr lang="en-US" smtClean="0"/>
              <a:t>18</a:t>
            </a:fld>
            <a:endParaRPr lang="en-US"/>
          </a:p>
        </p:txBody>
      </p:sp>
      <p:sp>
        <p:nvSpPr>
          <p:cNvPr id="3" name="Title 2">
            <a:extLst>
              <a:ext uri="{FF2B5EF4-FFF2-40B4-BE49-F238E27FC236}">
                <a16:creationId xmlns:a16="http://schemas.microsoft.com/office/drawing/2014/main" id="{D1F43660-F51B-4849-B10C-6DC26BCEFD5C}"/>
              </a:ext>
            </a:extLst>
          </p:cNvPr>
          <p:cNvSpPr>
            <a:spLocks noGrp="1"/>
          </p:cNvSpPr>
          <p:nvPr>
            <p:ph type="title"/>
          </p:nvPr>
        </p:nvSpPr>
        <p:spPr>
          <a:xfrm>
            <a:off x="228600" y="201168"/>
            <a:ext cx="8686800" cy="1145718"/>
          </a:xfrm>
        </p:spPr>
        <p:txBody>
          <a:bodyPr/>
          <a:lstStyle/>
          <a:p>
            <a:r>
              <a:rPr lang="en-US" sz="2000" dirty="0"/>
              <a:t>Business Logic Separated from Exception/Error Handline logic</a:t>
            </a:r>
            <a:br>
              <a:rPr lang="en-US" sz="2000" dirty="0"/>
            </a:br>
            <a:br>
              <a:rPr lang="en-US" dirty="0"/>
            </a:br>
            <a:endParaRPr lang="en-US" dirty="0"/>
          </a:p>
        </p:txBody>
      </p:sp>
      <p:sp>
        <p:nvSpPr>
          <p:cNvPr id="6" name="Title 2">
            <a:extLst>
              <a:ext uri="{FF2B5EF4-FFF2-40B4-BE49-F238E27FC236}">
                <a16:creationId xmlns:a16="http://schemas.microsoft.com/office/drawing/2014/main" id="{A7F5AFFA-FFE7-CB4C-A9F9-A3254F1C2B2E}"/>
              </a:ext>
            </a:extLst>
          </p:cNvPr>
          <p:cNvSpPr txBox="1">
            <a:spLocks/>
          </p:cNvSpPr>
          <p:nvPr/>
        </p:nvSpPr>
        <p:spPr>
          <a:xfrm>
            <a:off x="1200807" y="1426032"/>
            <a:ext cx="8686800" cy="1145718"/>
          </a:xfrm>
          <a:prstGeom prst="rect">
            <a:avLst/>
          </a:prstGeom>
        </p:spPr>
        <p:txBody>
          <a:bodyPr vert="horz" lIns="0" tIns="0" rIns="0" bIns="0" rtlCol="0" anchor="t" anchorCtr="0">
            <a:noAutofit/>
          </a:bodyPr>
          <a:lst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2000" dirty="0"/>
              <a:t>Actors / Lightweight </a:t>
            </a:r>
            <a:r>
              <a:rPr lang="en-US" sz="2000" dirty="0" err="1"/>
              <a:t>v.s</a:t>
            </a:r>
            <a:r>
              <a:rPr lang="en-US" sz="2000" dirty="0"/>
              <a:t>. Threading</a:t>
            </a:r>
          </a:p>
          <a:p>
            <a:endParaRPr lang="en-US" sz="2000" dirty="0"/>
          </a:p>
          <a:p>
            <a:r>
              <a:rPr lang="en-US" sz="2000" dirty="0"/>
              <a:t>Distributed/Local </a:t>
            </a:r>
            <a:r>
              <a:rPr lang="en-US" sz="2000" dirty="0" err="1"/>
              <a:t>v.s</a:t>
            </a:r>
            <a:r>
              <a:rPr lang="en-US" sz="2000" dirty="0"/>
              <a:t>. Single Process Single Machine</a:t>
            </a:r>
            <a:endParaRPr lang="en-US" dirty="0"/>
          </a:p>
        </p:txBody>
      </p:sp>
    </p:spTree>
    <p:extLst>
      <p:ext uri="{BB962C8B-B14F-4D97-AF65-F5344CB8AC3E}">
        <p14:creationId xmlns:p14="http://schemas.microsoft.com/office/powerpoint/2010/main" val="2678695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4905-F279-1046-86C0-B642DF41F977}"/>
              </a:ext>
            </a:extLst>
          </p:cNvPr>
          <p:cNvSpPr>
            <a:spLocks noGrp="1"/>
          </p:cNvSpPr>
          <p:nvPr>
            <p:ph type="title"/>
          </p:nvPr>
        </p:nvSpPr>
        <p:spPr/>
        <p:txBody>
          <a:bodyPr/>
          <a:lstStyle/>
          <a:p>
            <a:r>
              <a:rPr lang="en-US" dirty="0"/>
              <a:t>Actor based frameworks</a:t>
            </a:r>
          </a:p>
        </p:txBody>
      </p:sp>
      <p:sp>
        <p:nvSpPr>
          <p:cNvPr id="3" name="Footer Placeholder 2">
            <a:extLst>
              <a:ext uri="{FF2B5EF4-FFF2-40B4-BE49-F238E27FC236}">
                <a16:creationId xmlns:a16="http://schemas.microsoft.com/office/drawing/2014/main" id="{9A50BDA6-F547-A041-BE02-FD65DB7FD94C}"/>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8BD08B1B-4953-EB41-BDC0-82381CB29AB0}"/>
              </a:ext>
            </a:extLst>
          </p:cNvPr>
          <p:cNvSpPr>
            <a:spLocks noGrp="1"/>
          </p:cNvSpPr>
          <p:nvPr>
            <p:ph type="body" sz="quarter" idx="13"/>
          </p:nvPr>
        </p:nvSpPr>
        <p:spPr/>
        <p:txBody>
          <a:bodyPr/>
          <a:lstStyle/>
          <a:p>
            <a:r>
              <a:rPr lang="en-US" dirty="0"/>
              <a:t>Actor Model Proposal 1977 </a:t>
            </a:r>
          </a:p>
          <a:p>
            <a:endParaRPr lang="en-US" dirty="0"/>
          </a:p>
          <a:p>
            <a:r>
              <a:rPr lang="en-US" dirty="0"/>
              <a:t>Erlang 1982</a:t>
            </a:r>
          </a:p>
          <a:p>
            <a:endParaRPr lang="en-US" dirty="0"/>
          </a:p>
          <a:p>
            <a:r>
              <a:rPr lang="en-US" dirty="0"/>
              <a:t>Scala 2001</a:t>
            </a:r>
          </a:p>
          <a:p>
            <a:endParaRPr lang="en-US" dirty="0"/>
          </a:p>
          <a:p>
            <a:r>
              <a:rPr lang="en-US" b="1" u="sng" dirty="0" err="1"/>
              <a:t>Akka</a:t>
            </a:r>
            <a:r>
              <a:rPr lang="en-US" b="1" u="sng" dirty="0"/>
              <a:t> 2009(beta) – 2019(stable)</a:t>
            </a:r>
          </a:p>
          <a:p>
            <a:endParaRPr lang="en-US" dirty="0"/>
          </a:p>
          <a:p>
            <a:r>
              <a:rPr lang="en-US" dirty="0"/>
              <a:t>Microsoft – Orleans 2018? 5961 </a:t>
            </a:r>
            <a:r>
              <a:rPr lang="en-US" dirty="0" err="1"/>
              <a:t>github</a:t>
            </a:r>
            <a:r>
              <a:rPr lang="en-US" dirty="0"/>
              <a:t> commits</a:t>
            </a:r>
          </a:p>
          <a:p>
            <a:endParaRPr lang="en-US" dirty="0"/>
          </a:p>
          <a:p>
            <a:r>
              <a:rPr lang="en-US" dirty="0"/>
              <a:t>…</a:t>
            </a:r>
          </a:p>
        </p:txBody>
      </p:sp>
    </p:spTree>
    <p:extLst>
      <p:ext uri="{BB962C8B-B14F-4D97-AF65-F5344CB8AC3E}">
        <p14:creationId xmlns:p14="http://schemas.microsoft.com/office/powerpoint/2010/main" val="2024807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907AE1B-EBD8-2C40-8262-B27F87930A29}"/>
              </a:ext>
            </a:extLst>
          </p:cNvPr>
          <p:cNvSpPr>
            <a:spLocks noGrp="1"/>
          </p:cNvSpPr>
          <p:nvPr>
            <p:ph type="ftr" sz="quarter" idx="10"/>
          </p:nvPr>
        </p:nvSpPr>
        <p:spPr/>
        <p:txBody>
          <a:bodyPr/>
          <a:lstStyle/>
          <a:p>
            <a:r>
              <a:rPr lang="en-US"/>
              <a:t>IBM Developer Advocacy - North America East</a:t>
            </a:r>
            <a:endParaRPr lang="en-US" dirty="0"/>
          </a:p>
        </p:txBody>
      </p:sp>
      <p:pic>
        <p:nvPicPr>
          <p:cNvPr id="5" name="Picture 4">
            <a:extLst>
              <a:ext uri="{FF2B5EF4-FFF2-40B4-BE49-F238E27FC236}">
                <a16:creationId xmlns:a16="http://schemas.microsoft.com/office/drawing/2014/main" id="{AFD39959-6E2F-9849-A1E9-0A220290FCA8}"/>
              </a:ext>
            </a:extLst>
          </p:cNvPr>
          <p:cNvPicPr>
            <a:picLocks noChangeAspect="1"/>
          </p:cNvPicPr>
          <p:nvPr/>
        </p:nvPicPr>
        <p:blipFill>
          <a:blip r:embed="rId3"/>
          <a:stretch>
            <a:fillRect/>
          </a:stretch>
        </p:blipFill>
        <p:spPr>
          <a:xfrm>
            <a:off x="4427692" y="1323191"/>
            <a:ext cx="4468881" cy="2819848"/>
          </a:xfrm>
          <a:prstGeom prst="rect">
            <a:avLst/>
          </a:prstGeom>
        </p:spPr>
      </p:pic>
      <p:sp>
        <p:nvSpPr>
          <p:cNvPr id="6" name="Title 2">
            <a:extLst>
              <a:ext uri="{FF2B5EF4-FFF2-40B4-BE49-F238E27FC236}">
                <a16:creationId xmlns:a16="http://schemas.microsoft.com/office/drawing/2014/main" id="{0CD1E1D2-1B6F-D04F-BF71-E88900C6A63D}"/>
              </a:ext>
            </a:extLst>
          </p:cNvPr>
          <p:cNvSpPr txBox="1">
            <a:spLocks/>
          </p:cNvSpPr>
          <p:nvPr/>
        </p:nvSpPr>
        <p:spPr>
          <a:xfrm>
            <a:off x="-76056" y="1149350"/>
            <a:ext cx="4343334" cy="3805237"/>
          </a:xfrm>
          <a:prstGeom prst="rect">
            <a:avLst/>
          </a:prstGeom>
          <a:solidFill>
            <a:schemeClr val="accent1"/>
          </a:solidFill>
        </p:spPr>
        <p:txBody>
          <a:bodyPr vert="horz" lIns="210312" tIns="173736" rIns="228600" bIns="228600" rtlCol="0" anchor="t">
            <a:noAutofit/>
          </a:bodyPr>
          <a:lst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sz="1600" kern="0" dirty="0"/>
              <a:t>Create fast fault tolerant</a:t>
            </a:r>
            <a:br>
              <a:rPr lang="en-US" sz="1600" kern="0" dirty="0"/>
            </a:br>
            <a:r>
              <a:rPr lang="en-US" sz="1600" kern="0" dirty="0"/>
              <a:t>internet scale cloud systems to handle millions of transactions per day!</a:t>
            </a:r>
          </a:p>
        </p:txBody>
      </p:sp>
      <p:sp>
        <p:nvSpPr>
          <p:cNvPr id="8" name="Title 7">
            <a:extLst>
              <a:ext uri="{FF2B5EF4-FFF2-40B4-BE49-F238E27FC236}">
                <a16:creationId xmlns:a16="http://schemas.microsoft.com/office/drawing/2014/main" id="{6EB8DBED-FF26-9948-8B07-BD085BB2029A}"/>
              </a:ext>
            </a:extLst>
          </p:cNvPr>
          <p:cNvSpPr>
            <a:spLocks noGrp="1"/>
          </p:cNvSpPr>
          <p:nvPr>
            <p:ph type="title"/>
          </p:nvPr>
        </p:nvSpPr>
        <p:spPr>
          <a:xfrm>
            <a:off x="0" y="0"/>
            <a:ext cx="9144000" cy="887413"/>
          </a:xfrm>
        </p:spPr>
        <p:txBody>
          <a:bodyPr/>
          <a:lstStyle/>
          <a:p>
            <a:r>
              <a:rPr lang="en-US" dirty="0"/>
              <a:t>Challenges for the modern technologist</a:t>
            </a:r>
          </a:p>
        </p:txBody>
      </p:sp>
      <p:sp>
        <p:nvSpPr>
          <p:cNvPr id="7" name="Oval 6">
            <a:extLst>
              <a:ext uri="{FF2B5EF4-FFF2-40B4-BE49-F238E27FC236}">
                <a16:creationId xmlns:a16="http://schemas.microsoft.com/office/drawing/2014/main" id="{2E8C91C4-C53B-864E-AA6C-BD2F205F0E3C}"/>
              </a:ext>
            </a:extLst>
          </p:cNvPr>
          <p:cNvSpPr/>
          <p:nvPr/>
        </p:nvSpPr>
        <p:spPr bwMode="auto">
          <a:xfrm>
            <a:off x="8087096" y="4286992"/>
            <a:ext cx="296883" cy="296883"/>
          </a:xfrm>
          <a:prstGeom prst="ellipse">
            <a:avLst/>
          </a:prstGeom>
          <a:solidFill>
            <a:schemeClr val="accent6">
              <a:lumMod val="9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Tree>
    <p:extLst>
      <p:ext uri="{BB962C8B-B14F-4D97-AF65-F5344CB8AC3E}">
        <p14:creationId xmlns:p14="http://schemas.microsoft.com/office/powerpoint/2010/main" val="3898697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278E-E921-BE4C-9E3F-0A7B5D01E82D}"/>
              </a:ext>
            </a:extLst>
          </p:cNvPr>
          <p:cNvSpPr>
            <a:spLocks noGrp="1"/>
          </p:cNvSpPr>
          <p:nvPr>
            <p:ph type="title"/>
          </p:nvPr>
        </p:nvSpPr>
        <p:spPr/>
        <p:txBody>
          <a:bodyPr/>
          <a:lstStyle/>
          <a:p>
            <a:r>
              <a:rPr lang="en-US" dirty="0" err="1"/>
              <a:t>Akka</a:t>
            </a:r>
            <a:endParaRPr lang="en-US" dirty="0"/>
          </a:p>
        </p:txBody>
      </p:sp>
      <p:sp>
        <p:nvSpPr>
          <p:cNvPr id="3" name="Footer Placeholder 2">
            <a:extLst>
              <a:ext uri="{FF2B5EF4-FFF2-40B4-BE49-F238E27FC236}">
                <a16:creationId xmlns:a16="http://schemas.microsoft.com/office/drawing/2014/main" id="{0242675C-249E-214F-BCCE-BEA66818A1EA}"/>
              </a:ext>
            </a:extLst>
          </p:cNvPr>
          <p:cNvSpPr>
            <a:spLocks noGrp="1"/>
          </p:cNvSpPr>
          <p:nvPr>
            <p:ph type="ftr" sz="quarter" idx="10"/>
          </p:nvPr>
        </p:nvSpPr>
        <p:spPr/>
        <p:txBody>
          <a:bodyPr/>
          <a:lstStyle/>
          <a:p>
            <a:r>
              <a:rPr lang="en-US"/>
              <a:t>IBM Developer Advocacy - North America East</a:t>
            </a:r>
            <a:endParaRPr lang="en-US" dirty="0"/>
          </a:p>
        </p:txBody>
      </p:sp>
    </p:spTree>
    <p:extLst>
      <p:ext uri="{BB962C8B-B14F-4D97-AF65-F5344CB8AC3E}">
        <p14:creationId xmlns:p14="http://schemas.microsoft.com/office/powerpoint/2010/main" val="970975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47766" y="1310915"/>
            <a:ext cx="7610751" cy="3252216"/>
          </a:xfrm>
        </p:spPr>
        <p:txBody>
          <a:bodyPr/>
          <a:lstStyle/>
          <a:p>
            <a:r>
              <a:rPr lang="en-US" sz="2800" dirty="0"/>
              <a:t>Distributed Actor System</a:t>
            </a:r>
          </a:p>
          <a:p>
            <a:endParaRPr lang="en-US" sz="2400" dirty="0"/>
          </a:p>
          <a:p>
            <a:r>
              <a:rPr lang="en-US" sz="2400" dirty="0"/>
              <a:t>building fault tolerant transaction processing</a:t>
            </a:r>
          </a:p>
          <a:p>
            <a:r>
              <a:rPr lang="en-US" sz="2400" dirty="0"/>
              <a:t>applications</a:t>
            </a:r>
          </a:p>
          <a:p>
            <a:endParaRPr lang="en-US" sz="2400" dirty="0"/>
          </a:p>
          <a:p>
            <a:pPr marL="457200" indent="-457200">
              <a:buFont typeface="Arial" panose="020B0604020202020204" pitchFamily="34" charset="0"/>
              <a:buChar char="•"/>
            </a:pPr>
            <a:r>
              <a:rPr lang="en-US" sz="2400" dirty="0"/>
              <a:t>resilient </a:t>
            </a:r>
          </a:p>
          <a:p>
            <a:pPr marL="457200" indent="-457200">
              <a:buFont typeface="Arial" panose="020B0604020202020204" pitchFamily="34" charset="0"/>
              <a:buChar char="•"/>
            </a:pPr>
            <a:r>
              <a:rPr lang="en-US" sz="2400" dirty="0"/>
              <a:t>elastic </a:t>
            </a:r>
          </a:p>
          <a:p>
            <a:pPr marL="457200" indent="-457200">
              <a:buFont typeface="Arial" panose="020B0604020202020204" pitchFamily="34" charset="0"/>
              <a:buChar char="•"/>
            </a:pPr>
            <a:r>
              <a:rPr lang="en-US" sz="2400" dirty="0"/>
              <a:t>distributed </a:t>
            </a:r>
          </a:p>
          <a:p>
            <a:pPr marL="457200" indent="-457200">
              <a:buFont typeface="Arial" panose="020B0604020202020204" pitchFamily="34" charset="0"/>
              <a:buChar char="•"/>
            </a:pPr>
            <a:r>
              <a:rPr lang="en-US" sz="2400" dirty="0"/>
              <a:t>real-time</a:t>
            </a:r>
          </a:p>
          <a:p>
            <a:r>
              <a:rPr lang="en-US" sz="2800" b="1" dirty="0"/>
              <a:t> </a:t>
            </a:r>
            <a:endParaRPr lang="en-US" sz="2800" dirty="0"/>
          </a:p>
          <a:p>
            <a:endParaRPr lang="en-US" sz="2800" dirty="0"/>
          </a:p>
          <a:p>
            <a:endParaRPr lang="en-US" sz="2800" dirty="0"/>
          </a:p>
          <a:p>
            <a:endParaRPr lang="en-US" sz="2800" dirty="0"/>
          </a:p>
          <a:p>
            <a:endParaRPr lang="en-US" sz="2800" dirty="0"/>
          </a:p>
        </p:txBody>
      </p:sp>
      <p:pic>
        <p:nvPicPr>
          <p:cNvPr id="6" name="Picture 5">
            <a:extLst>
              <a:ext uri="{FF2B5EF4-FFF2-40B4-BE49-F238E27FC236}">
                <a16:creationId xmlns:a16="http://schemas.microsoft.com/office/drawing/2014/main" id="{CAFC5562-C6DC-3941-ACB5-211157E8EB00}"/>
              </a:ext>
            </a:extLst>
          </p:cNvPr>
          <p:cNvPicPr>
            <a:picLocks noChangeAspect="1"/>
          </p:cNvPicPr>
          <p:nvPr/>
        </p:nvPicPr>
        <p:blipFill>
          <a:blip r:embed="rId3"/>
          <a:stretch>
            <a:fillRect/>
          </a:stretch>
        </p:blipFill>
        <p:spPr>
          <a:xfrm>
            <a:off x="124897" y="0"/>
            <a:ext cx="2295285" cy="1172210"/>
          </a:xfrm>
          <a:prstGeom prst="rect">
            <a:avLst/>
          </a:prstGeom>
        </p:spPr>
      </p:pic>
      <p:pic>
        <p:nvPicPr>
          <p:cNvPr id="7" name="Picture 6">
            <a:extLst>
              <a:ext uri="{FF2B5EF4-FFF2-40B4-BE49-F238E27FC236}">
                <a16:creationId xmlns:a16="http://schemas.microsoft.com/office/drawing/2014/main" id="{EFDAC0D6-1D73-3D46-9C01-520009180BB9}"/>
              </a:ext>
            </a:extLst>
          </p:cNvPr>
          <p:cNvPicPr>
            <a:picLocks noChangeAspect="1"/>
          </p:cNvPicPr>
          <p:nvPr/>
        </p:nvPicPr>
        <p:blipFill>
          <a:blip r:embed="rId4"/>
          <a:stretch>
            <a:fillRect/>
          </a:stretch>
        </p:blipFill>
        <p:spPr>
          <a:xfrm>
            <a:off x="5579857" y="3945981"/>
            <a:ext cx="3219450" cy="841919"/>
          </a:xfrm>
          <a:prstGeom prst="rect">
            <a:avLst/>
          </a:prstGeom>
        </p:spPr>
      </p:pic>
    </p:spTree>
    <p:extLst>
      <p:ext uri="{BB962C8B-B14F-4D97-AF65-F5344CB8AC3E}">
        <p14:creationId xmlns:p14="http://schemas.microsoft.com/office/powerpoint/2010/main" val="1406300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42675C-249E-214F-BCCE-BEA66818A1EA}"/>
              </a:ext>
            </a:extLst>
          </p:cNvPr>
          <p:cNvSpPr>
            <a:spLocks noGrp="1"/>
          </p:cNvSpPr>
          <p:nvPr>
            <p:ph type="ftr" sz="quarter" idx="10"/>
          </p:nvPr>
        </p:nvSpPr>
        <p:spPr/>
        <p:txBody>
          <a:bodyPr/>
          <a:lstStyle/>
          <a:p>
            <a:r>
              <a:rPr lang="en-US"/>
              <a:t>IBM Developer Advocacy - North America East</a:t>
            </a:r>
            <a:endParaRPr lang="en-US" dirty="0"/>
          </a:p>
        </p:txBody>
      </p:sp>
      <p:pic>
        <p:nvPicPr>
          <p:cNvPr id="5" name="Picture 4">
            <a:extLst>
              <a:ext uri="{FF2B5EF4-FFF2-40B4-BE49-F238E27FC236}">
                <a16:creationId xmlns:a16="http://schemas.microsoft.com/office/drawing/2014/main" id="{5E97E547-F869-C540-8314-3CF574D8BF17}"/>
              </a:ext>
            </a:extLst>
          </p:cNvPr>
          <p:cNvPicPr>
            <a:picLocks noChangeAspect="1"/>
          </p:cNvPicPr>
          <p:nvPr/>
        </p:nvPicPr>
        <p:blipFill>
          <a:blip r:embed="rId3"/>
          <a:stretch>
            <a:fillRect/>
          </a:stretch>
        </p:blipFill>
        <p:spPr>
          <a:xfrm>
            <a:off x="3453447" y="0"/>
            <a:ext cx="5690553" cy="4405589"/>
          </a:xfrm>
          <a:prstGeom prst="rect">
            <a:avLst/>
          </a:prstGeom>
        </p:spPr>
      </p:pic>
      <p:pic>
        <p:nvPicPr>
          <p:cNvPr id="6" name="Picture 5">
            <a:extLst>
              <a:ext uri="{FF2B5EF4-FFF2-40B4-BE49-F238E27FC236}">
                <a16:creationId xmlns:a16="http://schemas.microsoft.com/office/drawing/2014/main" id="{FD0367CD-EC17-CA44-8169-13A5F3EE076F}"/>
              </a:ext>
            </a:extLst>
          </p:cNvPr>
          <p:cNvPicPr>
            <a:picLocks noChangeAspect="1"/>
          </p:cNvPicPr>
          <p:nvPr/>
        </p:nvPicPr>
        <p:blipFill>
          <a:blip r:embed="rId4"/>
          <a:stretch>
            <a:fillRect/>
          </a:stretch>
        </p:blipFill>
        <p:spPr>
          <a:xfrm>
            <a:off x="125730" y="123190"/>
            <a:ext cx="3219450" cy="841919"/>
          </a:xfrm>
          <a:prstGeom prst="rect">
            <a:avLst/>
          </a:prstGeom>
        </p:spPr>
      </p:pic>
    </p:spTree>
    <p:extLst>
      <p:ext uri="{BB962C8B-B14F-4D97-AF65-F5344CB8AC3E}">
        <p14:creationId xmlns:p14="http://schemas.microsoft.com/office/powerpoint/2010/main" val="980322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74A95-EB0F-7D46-A760-B0059DC928D6}"/>
              </a:ext>
            </a:extLst>
          </p:cNvPr>
          <p:cNvSpPr>
            <a:spLocks noGrp="1"/>
          </p:cNvSpPr>
          <p:nvPr>
            <p:ph type="title"/>
          </p:nvPr>
        </p:nvSpPr>
        <p:spPr>
          <a:xfrm>
            <a:off x="228599" y="201168"/>
            <a:ext cx="7991857" cy="381000"/>
          </a:xfrm>
        </p:spPr>
        <p:txBody>
          <a:bodyPr/>
          <a:lstStyle/>
          <a:p>
            <a:r>
              <a:rPr lang="en-US" dirty="0" err="1"/>
              <a:t>Akka</a:t>
            </a:r>
            <a:r>
              <a:rPr lang="en-US" dirty="0"/>
              <a:t> – distributed Actor System – async messaging</a:t>
            </a:r>
            <a:br>
              <a:rPr lang="en-US" dirty="0"/>
            </a:br>
            <a:br>
              <a:rPr lang="en-US" dirty="0"/>
            </a:br>
            <a:endParaRPr lang="en-US" dirty="0"/>
          </a:p>
        </p:txBody>
      </p:sp>
      <p:sp>
        <p:nvSpPr>
          <p:cNvPr id="3" name="Slide Number Placeholder 2">
            <a:extLst>
              <a:ext uri="{FF2B5EF4-FFF2-40B4-BE49-F238E27FC236}">
                <a16:creationId xmlns:a16="http://schemas.microsoft.com/office/drawing/2014/main" id="{38B8C067-467B-A141-8569-8F04C0C1A861}"/>
              </a:ext>
            </a:extLst>
          </p:cNvPr>
          <p:cNvSpPr>
            <a:spLocks noGrp="1"/>
          </p:cNvSpPr>
          <p:nvPr>
            <p:ph type="sldNum" sz="quarter" idx="10"/>
          </p:nvPr>
        </p:nvSpPr>
        <p:spPr/>
        <p:txBody>
          <a:bodyPr/>
          <a:lstStyle/>
          <a:p>
            <a:fld id="{3FD999D4-B456-9943-89B7-30D56181CE18}" type="slidenum">
              <a:rPr lang="en-US" smtClean="0"/>
              <a:t>23</a:t>
            </a:fld>
            <a:endParaRPr lang="en-US"/>
          </a:p>
        </p:txBody>
      </p:sp>
      <p:sp>
        <p:nvSpPr>
          <p:cNvPr id="4" name="Oval 3">
            <a:extLst>
              <a:ext uri="{FF2B5EF4-FFF2-40B4-BE49-F238E27FC236}">
                <a16:creationId xmlns:a16="http://schemas.microsoft.com/office/drawing/2014/main" id="{C8728663-6D0B-D640-83D0-729F0B3B5776}"/>
              </a:ext>
            </a:extLst>
          </p:cNvPr>
          <p:cNvSpPr/>
          <p:nvPr/>
        </p:nvSpPr>
        <p:spPr>
          <a:xfrm>
            <a:off x="715054" y="1512215"/>
            <a:ext cx="1757140" cy="1742969"/>
          </a:xfrm>
          <a:prstGeom prst="ellipse">
            <a:avLst/>
          </a:prstGeom>
          <a:solidFill>
            <a:srgbClr val="FFC000"/>
          </a:solidFill>
        </p:spPr>
        <p:txBody>
          <a:bodyPr wrap="square" lIns="0" tIns="0" rIns="0" bIns="0" rtlCol="0" anchor="ctr">
            <a:noAutofit/>
          </a:bodyPr>
          <a:lstStyle/>
          <a:p>
            <a:pPr algn="ctr"/>
            <a:r>
              <a:rPr lang="en-US" sz="3200" dirty="0">
                <a:latin typeface="Arial"/>
                <a:cs typeface="Arial"/>
              </a:rPr>
              <a:t>A</a:t>
            </a:r>
          </a:p>
        </p:txBody>
      </p:sp>
      <p:sp>
        <p:nvSpPr>
          <p:cNvPr id="8" name="Oval 7">
            <a:extLst>
              <a:ext uri="{FF2B5EF4-FFF2-40B4-BE49-F238E27FC236}">
                <a16:creationId xmlns:a16="http://schemas.microsoft.com/office/drawing/2014/main" id="{CE0B69D6-CDC5-4E43-984A-17D3A8B1CA17}"/>
              </a:ext>
            </a:extLst>
          </p:cNvPr>
          <p:cNvSpPr/>
          <p:nvPr/>
        </p:nvSpPr>
        <p:spPr>
          <a:xfrm>
            <a:off x="5494318" y="1512215"/>
            <a:ext cx="1757140" cy="1742969"/>
          </a:xfrm>
          <a:prstGeom prst="ellipse">
            <a:avLst/>
          </a:prstGeom>
          <a:solidFill>
            <a:srgbClr val="FFC000"/>
          </a:solidFill>
        </p:spPr>
        <p:txBody>
          <a:bodyPr wrap="square" lIns="0" tIns="0" rIns="0" bIns="0" rtlCol="0" anchor="ctr">
            <a:noAutofit/>
          </a:bodyPr>
          <a:lstStyle/>
          <a:p>
            <a:pPr algn="ctr"/>
            <a:r>
              <a:rPr lang="en-US" sz="3200" dirty="0">
                <a:latin typeface="Arial"/>
                <a:cs typeface="Arial"/>
              </a:rPr>
              <a:t>A’</a:t>
            </a:r>
          </a:p>
        </p:txBody>
      </p:sp>
      <p:cxnSp>
        <p:nvCxnSpPr>
          <p:cNvPr id="9" name="Straight Arrow Connector 8">
            <a:extLst>
              <a:ext uri="{FF2B5EF4-FFF2-40B4-BE49-F238E27FC236}">
                <a16:creationId xmlns:a16="http://schemas.microsoft.com/office/drawing/2014/main" id="{A071ED5E-6660-184B-8798-DBA4E1C65C1A}"/>
              </a:ext>
            </a:extLst>
          </p:cNvPr>
          <p:cNvCxnSpPr/>
          <p:nvPr/>
        </p:nvCxnSpPr>
        <p:spPr>
          <a:xfrm>
            <a:off x="2472194" y="2176272"/>
            <a:ext cx="30221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4763B69-A737-9F4A-A564-C4E8814F859E}"/>
              </a:ext>
            </a:extLst>
          </p:cNvPr>
          <p:cNvCxnSpPr>
            <a:cxnSpLocks/>
          </p:cNvCxnSpPr>
          <p:nvPr/>
        </p:nvCxnSpPr>
        <p:spPr>
          <a:xfrm flipH="1">
            <a:off x="2472194" y="2571750"/>
            <a:ext cx="30221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726EEF5-975A-F949-B888-0D56387CB7D9}"/>
              </a:ext>
            </a:extLst>
          </p:cNvPr>
          <p:cNvSpPr txBox="1"/>
          <p:nvPr/>
        </p:nvSpPr>
        <p:spPr>
          <a:xfrm>
            <a:off x="3591740" y="2613385"/>
            <a:ext cx="1400916" cy="300082"/>
          </a:xfrm>
          <a:prstGeom prst="rect">
            <a:avLst/>
          </a:prstGeom>
          <a:noFill/>
        </p:spPr>
        <p:txBody>
          <a:bodyPr wrap="square" rtlCol="0">
            <a:spAutoFit/>
          </a:bodyPr>
          <a:lstStyle/>
          <a:p>
            <a:r>
              <a:rPr lang="en-US" dirty="0">
                <a:solidFill>
                  <a:schemeClr val="bg2">
                    <a:lumMod val="75000"/>
                  </a:schemeClr>
                </a:solidFill>
              </a:rPr>
              <a:t>Received()</a:t>
            </a:r>
          </a:p>
        </p:txBody>
      </p:sp>
      <p:sp>
        <p:nvSpPr>
          <p:cNvPr id="14" name="TextBox 13">
            <a:extLst>
              <a:ext uri="{FF2B5EF4-FFF2-40B4-BE49-F238E27FC236}">
                <a16:creationId xmlns:a16="http://schemas.microsoft.com/office/drawing/2014/main" id="{C613EDA6-2D71-8348-AA96-2FE9CC68AAE0}"/>
              </a:ext>
            </a:extLst>
          </p:cNvPr>
          <p:cNvSpPr txBox="1"/>
          <p:nvPr/>
        </p:nvSpPr>
        <p:spPr>
          <a:xfrm>
            <a:off x="3734964" y="1888317"/>
            <a:ext cx="1400916" cy="300082"/>
          </a:xfrm>
          <a:prstGeom prst="rect">
            <a:avLst/>
          </a:prstGeom>
          <a:noFill/>
        </p:spPr>
        <p:txBody>
          <a:bodyPr wrap="square" rtlCol="0">
            <a:spAutoFit/>
          </a:bodyPr>
          <a:lstStyle/>
          <a:p>
            <a:r>
              <a:rPr lang="en-US" dirty="0">
                <a:solidFill>
                  <a:schemeClr val="bg2">
                    <a:lumMod val="75000"/>
                  </a:schemeClr>
                </a:solidFill>
              </a:rPr>
              <a:t>Send()</a:t>
            </a:r>
          </a:p>
        </p:txBody>
      </p:sp>
    </p:spTree>
    <p:extLst>
      <p:ext uri="{BB962C8B-B14F-4D97-AF65-F5344CB8AC3E}">
        <p14:creationId xmlns:p14="http://schemas.microsoft.com/office/powerpoint/2010/main" val="656283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err="1"/>
              <a:t>Akka</a:t>
            </a:r>
            <a:r>
              <a:rPr lang="en-US" sz="3600" dirty="0"/>
              <a:t> – Messaging Protocols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457200" indent="-457200">
              <a:lnSpc>
                <a:spcPct val="100000"/>
              </a:lnSpc>
              <a:buFont typeface="Arial" panose="020B0604020202020204" pitchFamily="34" charset="0"/>
              <a:buChar char="•"/>
            </a:pPr>
            <a:r>
              <a:rPr lang="en-US" sz="2800" b="1" dirty="0"/>
              <a:t>AKKA:TCP</a:t>
            </a:r>
          </a:p>
          <a:p>
            <a:pPr marL="457200" indent="-457200">
              <a:lnSpc>
                <a:spcPct val="100000"/>
              </a:lnSpc>
              <a:buFont typeface="Arial" panose="020B0604020202020204" pitchFamily="34" charset="0"/>
              <a:buChar char="•"/>
            </a:pPr>
            <a:r>
              <a:rPr lang="en-US" sz="2800" dirty="0"/>
              <a:t>AKKA:  (UDP)</a:t>
            </a:r>
          </a:p>
        </p:txBody>
      </p:sp>
    </p:spTree>
    <p:extLst>
      <p:ext uri="{BB962C8B-B14F-4D97-AF65-F5344CB8AC3E}">
        <p14:creationId xmlns:p14="http://schemas.microsoft.com/office/powerpoint/2010/main" val="1872587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37AE4-9227-AE49-B536-C2DC364EBD93}"/>
              </a:ext>
            </a:extLst>
          </p:cNvPr>
          <p:cNvPicPr>
            <a:picLocks noChangeAspect="1"/>
          </p:cNvPicPr>
          <p:nvPr/>
        </p:nvPicPr>
        <p:blipFill>
          <a:blip r:embed="rId3"/>
          <a:stretch>
            <a:fillRect/>
          </a:stretch>
        </p:blipFill>
        <p:spPr>
          <a:xfrm>
            <a:off x="457200" y="0"/>
            <a:ext cx="8200227" cy="5161990"/>
          </a:xfrm>
          <a:prstGeom prst="rect">
            <a:avLst/>
          </a:prstGeom>
        </p:spPr>
      </p:pic>
    </p:spTree>
    <p:extLst>
      <p:ext uri="{BB962C8B-B14F-4D97-AF65-F5344CB8AC3E}">
        <p14:creationId xmlns:p14="http://schemas.microsoft.com/office/powerpoint/2010/main" val="162583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99C3-7503-4044-9B39-6CB50A5BAF4B}"/>
              </a:ext>
            </a:extLst>
          </p:cNvPr>
          <p:cNvSpPr>
            <a:spLocks noGrp="1"/>
          </p:cNvSpPr>
          <p:nvPr>
            <p:ph type="title"/>
          </p:nvPr>
        </p:nvSpPr>
        <p:spPr/>
        <p:txBody>
          <a:bodyPr/>
          <a:lstStyle/>
          <a:p>
            <a:r>
              <a:rPr lang="en-US" dirty="0"/>
              <a:t>Demo simple</a:t>
            </a:r>
            <a:br>
              <a:rPr lang="en-US" dirty="0"/>
            </a:br>
            <a:r>
              <a:rPr lang="en-US" dirty="0"/>
              <a:t>hello world</a:t>
            </a:r>
            <a:br>
              <a:rPr lang="en-US" dirty="0"/>
            </a:br>
            <a:r>
              <a:rPr lang="en-US" dirty="0"/>
              <a:t>Actor </a:t>
            </a:r>
          </a:p>
        </p:txBody>
      </p:sp>
      <p:sp>
        <p:nvSpPr>
          <p:cNvPr id="3" name="Footer Placeholder 2">
            <a:extLst>
              <a:ext uri="{FF2B5EF4-FFF2-40B4-BE49-F238E27FC236}">
                <a16:creationId xmlns:a16="http://schemas.microsoft.com/office/drawing/2014/main" id="{BBBF1942-9097-F84E-A246-6645FEBF0EF9}"/>
              </a:ext>
            </a:extLst>
          </p:cNvPr>
          <p:cNvSpPr>
            <a:spLocks noGrp="1"/>
          </p:cNvSpPr>
          <p:nvPr>
            <p:ph type="ftr" sz="quarter" idx="10"/>
          </p:nvPr>
        </p:nvSpPr>
        <p:spPr/>
        <p:txBody>
          <a:bodyPr/>
          <a:lstStyle/>
          <a:p>
            <a:r>
              <a:rPr lang="en-US"/>
              <a:t>IBM Developer Advocacy - North America East</a:t>
            </a:r>
            <a:endParaRPr lang="en-US" dirty="0"/>
          </a:p>
        </p:txBody>
      </p:sp>
      <p:sp>
        <p:nvSpPr>
          <p:cNvPr id="4" name="Oval 3">
            <a:extLst>
              <a:ext uri="{FF2B5EF4-FFF2-40B4-BE49-F238E27FC236}">
                <a16:creationId xmlns:a16="http://schemas.microsoft.com/office/drawing/2014/main" id="{BD6ABFC7-72C1-F04E-9CAB-008E26F44E8E}"/>
              </a:ext>
            </a:extLst>
          </p:cNvPr>
          <p:cNvSpPr/>
          <p:nvPr/>
        </p:nvSpPr>
        <p:spPr bwMode="auto">
          <a:xfrm>
            <a:off x="8087096" y="4286992"/>
            <a:ext cx="296883" cy="296883"/>
          </a:xfrm>
          <a:prstGeom prst="ellipse">
            <a:avLst/>
          </a:prstGeom>
          <a:solidFill>
            <a:schemeClr val="accent6">
              <a:lumMod val="9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Tree>
    <p:extLst>
      <p:ext uri="{BB962C8B-B14F-4D97-AF65-F5344CB8AC3E}">
        <p14:creationId xmlns:p14="http://schemas.microsoft.com/office/powerpoint/2010/main" val="2867897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err="1"/>
              <a:t>Akka</a:t>
            </a:r>
            <a:r>
              <a:rPr lang="en-US" sz="3600" dirty="0"/>
              <a:t> – Message types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457200" indent="-457200">
              <a:lnSpc>
                <a:spcPct val="100000"/>
              </a:lnSpc>
              <a:buFont typeface="Arial" panose="020B0604020202020204" pitchFamily="34" charset="0"/>
              <a:buChar char="•"/>
            </a:pPr>
            <a:endParaRPr lang="en-US" sz="2800" dirty="0"/>
          </a:p>
          <a:p>
            <a:pPr marL="628650" lvl="1" indent="-457200">
              <a:lnSpc>
                <a:spcPct val="100000"/>
              </a:lnSpc>
              <a:buFont typeface="Arial" panose="020B0604020202020204" pitchFamily="34" charset="0"/>
              <a:buChar char="•"/>
            </a:pPr>
            <a:r>
              <a:rPr lang="en-US" sz="2800" b="1" dirty="0"/>
              <a:t>Regular</a:t>
            </a:r>
          </a:p>
          <a:p>
            <a:pPr marL="628650" lvl="1" indent="-457200">
              <a:lnSpc>
                <a:spcPct val="100000"/>
              </a:lnSpc>
              <a:buFont typeface="Arial" panose="020B0604020202020204" pitchFamily="34" charset="0"/>
              <a:buChar char="•"/>
            </a:pPr>
            <a:r>
              <a:rPr lang="en-US" sz="2800" b="1" dirty="0"/>
              <a:t>Specialized</a:t>
            </a:r>
            <a:r>
              <a:rPr lang="en-US" sz="2800" dirty="0"/>
              <a:t> </a:t>
            </a:r>
          </a:p>
          <a:p>
            <a:pPr marL="628650" lvl="1" indent="-457200">
              <a:lnSpc>
                <a:spcPct val="100000"/>
              </a:lnSpc>
              <a:buFont typeface="Arial" panose="020B0604020202020204" pitchFamily="34" charset="0"/>
              <a:buChar char="•"/>
            </a:pPr>
            <a:r>
              <a:rPr lang="en-US" sz="2800" dirty="0"/>
              <a:t>Manage actors</a:t>
            </a:r>
          </a:p>
          <a:p>
            <a:pPr marL="800100" lvl="2" indent="-457200">
              <a:lnSpc>
                <a:spcPct val="100000"/>
              </a:lnSpc>
            </a:pPr>
            <a:r>
              <a:rPr lang="en-US" sz="2800" dirty="0"/>
              <a:t>Broadcast</a:t>
            </a:r>
          </a:p>
          <a:p>
            <a:pPr marL="800100" lvl="2" indent="-457200">
              <a:lnSpc>
                <a:spcPct val="100000"/>
              </a:lnSpc>
            </a:pPr>
            <a:r>
              <a:rPr lang="en-US" sz="2800" dirty="0" err="1"/>
              <a:t>PoisonPill</a:t>
            </a:r>
            <a:endParaRPr lang="en-US" sz="2800" dirty="0"/>
          </a:p>
          <a:p>
            <a:pPr marL="800100" lvl="2" indent="-457200">
              <a:lnSpc>
                <a:spcPct val="100000"/>
              </a:lnSpc>
            </a:pPr>
            <a:r>
              <a:rPr lang="en-US" sz="2800" dirty="0"/>
              <a:t>Kill</a:t>
            </a:r>
          </a:p>
        </p:txBody>
      </p:sp>
    </p:spTree>
    <p:extLst>
      <p:ext uri="{BB962C8B-B14F-4D97-AF65-F5344CB8AC3E}">
        <p14:creationId xmlns:p14="http://schemas.microsoft.com/office/powerpoint/2010/main" val="172854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err="1"/>
              <a:t>Akka</a:t>
            </a:r>
            <a:r>
              <a:rPr lang="en-US" sz="3600" dirty="0"/>
              <a:t> – 5 Routing Strategies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514350" indent="-514350">
              <a:lnSpc>
                <a:spcPct val="100000"/>
              </a:lnSpc>
              <a:buFont typeface="+mj-lt"/>
              <a:buAutoNum type="arabicPeriod"/>
            </a:pPr>
            <a:r>
              <a:rPr lang="en-US" sz="2800" dirty="0"/>
              <a:t>Scatter Gather First Complete</a:t>
            </a:r>
          </a:p>
          <a:p>
            <a:pPr marL="514350" indent="-514350">
              <a:lnSpc>
                <a:spcPct val="100000"/>
              </a:lnSpc>
              <a:buFont typeface="+mj-lt"/>
              <a:buAutoNum type="arabicPeriod"/>
            </a:pPr>
            <a:r>
              <a:rPr lang="en-US" sz="2800" dirty="0"/>
              <a:t>Consistent Hashing Pool</a:t>
            </a:r>
          </a:p>
          <a:p>
            <a:pPr marL="514350" indent="-514350">
              <a:lnSpc>
                <a:spcPct val="100000"/>
              </a:lnSpc>
              <a:buFont typeface="+mj-lt"/>
              <a:buAutoNum type="arabicPeriod"/>
            </a:pPr>
            <a:r>
              <a:rPr lang="en-US" sz="2800" dirty="0"/>
              <a:t>Distributed Pub/Sub</a:t>
            </a:r>
          </a:p>
          <a:p>
            <a:pPr marL="514350" indent="-514350">
              <a:lnSpc>
                <a:spcPct val="100000"/>
              </a:lnSpc>
              <a:buFont typeface="+mj-lt"/>
              <a:buAutoNum type="arabicPeriod"/>
            </a:pPr>
            <a:r>
              <a:rPr lang="en-US" sz="2800" dirty="0"/>
              <a:t>Dynamic Pool</a:t>
            </a:r>
          </a:p>
          <a:p>
            <a:pPr marL="514350" indent="-514350">
              <a:lnSpc>
                <a:spcPct val="100000"/>
              </a:lnSpc>
              <a:buFont typeface="+mj-lt"/>
              <a:buAutoNum type="arabicPeriod"/>
            </a:pPr>
            <a:r>
              <a:rPr lang="en-US" sz="2800" dirty="0"/>
              <a:t>Scale out / horizontally – Remote</a:t>
            </a:r>
          </a:p>
        </p:txBody>
      </p:sp>
    </p:spTree>
    <p:extLst>
      <p:ext uri="{BB962C8B-B14F-4D97-AF65-F5344CB8AC3E}">
        <p14:creationId xmlns:p14="http://schemas.microsoft.com/office/powerpoint/2010/main" val="1896794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dirty="0" err="1"/>
              <a:t>Akka</a:t>
            </a:r>
            <a:r>
              <a:rPr lang="en-US" dirty="0"/>
              <a:t> - Scatter Gather First Complete</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a:lnSpc>
                <a:spcPct val="100000"/>
              </a:lnSpc>
            </a:pPr>
            <a:r>
              <a:rPr lang="en-US" sz="2400" dirty="0"/>
              <a:t>Get 1st Response from from First actor that</a:t>
            </a:r>
          </a:p>
          <a:p>
            <a:pPr>
              <a:lnSpc>
                <a:spcPct val="100000"/>
              </a:lnSpc>
            </a:pPr>
            <a:r>
              <a:rPr lang="en-US" sz="2400" dirty="0"/>
              <a:t>Completes it’s action</a:t>
            </a:r>
          </a:p>
          <a:p>
            <a:pPr>
              <a:lnSpc>
                <a:spcPct val="100000"/>
              </a:lnSpc>
            </a:pPr>
            <a:endParaRPr lang="en-US" sz="2400" dirty="0"/>
          </a:p>
          <a:p>
            <a:pPr>
              <a:lnSpc>
                <a:spcPct val="100000"/>
              </a:lnSpc>
            </a:pPr>
            <a:r>
              <a:rPr lang="en-US" sz="2400" dirty="0"/>
              <a:t>Ignore the subsequent replies</a:t>
            </a:r>
          </a:p>
        </p:txBody>
      </p:sp>
    </p:spTree>
    <p:extLst>
      <p:ext uri="{BB962C8B-B14F-4D97-AF65-F5344CB8AC3E}">
        <p14:creationId xmlns:p14="http://schemas.microsoft.com/office/powerpoint/2010/main" val="2428590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D590-D5B1-A542-87C7-4184A0FC513B}"/>
              </a:ext>
            </a:extLst>
          </p:cNvPr>
          <p:cNvSpPr>
            <a:spLocks noGrp="1"/>
          </p:cNvSpPr>
          <p:nvPr>
            <p:ph type="title"/>
          </p:nvPr>
        </p:nvSpPr>
        <p:spPr/>
        <p:txBody>
          <a:bodyPr/>
          <a:lstStyle/>
          <a:p>
            <a:pPr>
              <a:lnSpc>
                <a:spcPct val="200000"/>
              </a:lnSpc>
            </a:pPr>
            <a:br>
              <a:rPr lang="en-US" sz="2800" dirty="0"/>
            </a:br>
            <a:r>
              <a:rPr lang="en-US" sz="2000" b="1" dirty="0">
                <a:latin typeface="+mj-lt"/>
              </a:rPr>
              <a:t> </a:t>
            </a:r>
            <a:r>
              <a:rPr lang="en-US" sz="2000" dirty="0">
                <a:latin typeface="+mj-lt"/>
              </a:rPr>
              <a:t>Smart Farming - Data Streaming Processing</a:t>
            </a:r>
            <a:br>
              <a:rPr lang="en-US" sz="2000" dirty="0">
                <a:latin typeface="+mj-lt"/>
              </a:rPr>
            </a:br>
            <a:br>
              <a:rPr lang="en-US" sz="2000" dirty="0"/>
            </a:br>
            <a:r>
              <a:rPr lang="en-US" sz="2000" dirty="0"/>
              <a:t>Hypothetically </a:t>
            </a:r>
            <a:br>
              <a:rPr lang="en-US" sz="2000" dirty="0"/>
            </a:br>
            <a:r>
              <a:rPr lang="en-US" sz="1200" b="1" dirty="0"/>
              <a:t>an IoT sensor metric real-time aggregator</a:t>
            </a:r>
            <a:br>
              <a:rPr lang="en-US" sz="1200" b="1" dirty="0"/>
            </a:br>
            <a:r>
              <a:rPr lang="en-US" sz="1200" b="1" dirty="0"/>
              <a:t>~ </a:t>
            </a:r>
            <a:r>
              <a:rPr lang="en-US" sz="1200" dirty="0"/>
              <a:t>10 Million sensors – </a:t>
            </a:r>
            <a:r>
              <a:rPr lang="en-US" sz="1200" dirty="0" err="1"/>
              <a:t>gps</a:t>
            </a:r>
            <a:r>
              <a:rPr lang="en-US" sz="1200" dirty="0"/>
              <a:t>/temp/soil moisture</a:t>
            </a:r>
            <a:br>
              <a:rPr lang="en-US" sz="1200" dirty="0"/>
            </a:br>
            <a:r>
              <a:rPr lang="en-US" sz="1200" dirty="0"/>
              <a:t>~ Million messages/minute</a:t>
            </a:r>
            <a:br>
              <a:rPr lang="en-US" sz="1200" dirty="0"/>
            </a:br>
            <a:r>
              <a:rPr lang="en-US" sz="1200" dirty="0"/>
              <a:t>~ 99.999% reliability</a:t>
            </a:r>
            <a:br>
              <a:rPr lang="en-US" sz="1200" dirty="0"/>
            </a:br>
            <a:r>
              <a:rPr lang="en-US" sz="1200" dirty="0"/>
              <a:t>- Fast remote analysis and response </a:t>
            </a:r>
            <a:br>
              <a:rPr lang="en-US" sz="2000" dirty="0"/>
            </a:br>
            <a:br>
              <a:rPr lang="en-US" sz="2800" dirty="0"/>
            </a:br>
            <a:endParaRPr lang="en-US" sz="2800" dirty="0"/>
          </a:p>
        </p:txBody>
      </p:sp>
      <p:sp>
        <p:nvSpPr>
          <p:cNvPr id="4" name="Rectangle 3">
            <a:extLst>
              <a:ext uri="{FF2B5EF4-FFF2-40B4-BE49-F238E27FC236}">
                <a16:creationId xmlns:a16="http://schemas.microsoft.com/office/drawing/2014/main" id="{D79A0272-0EE0-764F-97B2-F7A946A176E2}"/>
              </a:ext>
            </a:extLst>
          </p:cNvPr>
          <p:cNvSpPr/>
          <p:nvPr/>
        </p:nvSpPr>
        <p:spPr bwMode="auto">
          <a:xfrm>
            <a:off x="0" y="0"/>
            <a:ext cx="9242474" cy="878147"/>
          </a:xfrm>
          <a:prstGeom prst="rect">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defTabSz="914400" fontAlgn="base">
              <a:lnSpc>
                <a:spcPts val="1600"/>
              </a:lnSpc>
              <a:spcBef>
                <a:spcPct val="0"/>
              </a:spcBef>
              <a:spcAft>
                <a:spcPts val="600"/>
              </a:spcAft>
            </a:pPr>
            <a:r>
              <a:rPr lang="en-US" sz="3200" dirty="0">
                <a:solidFill>
                  <a:srgbClr val="DA1E28"/>
                </a:solidFill>
              </a:rPr>
              <a:t>Massive System Example</a:t>
            </a:r>
            <a:endParaRPr kumimoji="0" lang="en-US" sz="3200" b="0" i="0" u="none" strike="noStrike" cap="none" normalizeH="0" baseline="0" dirty="0">
              <a:ln>
                <a:noFill/>
              </a:ln>
              <a:solidFill>
                <a:srgbClr val="DA1E28"/>
              </a:solidFill>
              <a:effectLst/>
              <a:latin typeface="IBM Plex Sans" panose="020B0503050000000000" pitchFamily="34" charset="77"/>
            </a:endParaRPr>
          </a:p>
        </p:txBody>
      </p:sp>
      <p:sp>
        <p:nvSpPr>
          <p:cNvPr id="3" name="Footer Placeholder 2">
            <a:extLst>
              <a:ext uri="{FF2B5EF4-FFF2-40B4-BE49-F238E27FC236}">
                <a16:creationId xmlns:a16="http://schemas.microsoft.com/office/drawing/2014/main" id="{74ACD0DF-2050-5649-95C2-BBDDF887ABC4}"/>
              </a:ext>
            </a:extLst>
          </p:cNvPr>
          <p:cNvSpPr>
            <a:spLocks noGrp="1"/>
          </p:cNvSpPr>
          <p:nvPr>
            <p:ph type="ftr" sz="quarter" idx="10"/>
          </p:nvPr>
        </p:nvSpPr>
        <p:spPr/>
        <p:txBody>
          <a:bodyPr/>
          <a:lstStyle/>
          <a:p>
            <a:r>
              <a:rPr lang="en-US"/>
              <a:t>IBM Developer Advocacy - North America East</a:t>
            </a:r>
            <a:endParaRPr lang="en-US" dirty="0"/>
          </a:p>
        </p:txBody>
      </p:sp>
      <p:pic>
        <p:nvPicPr>
          <p:cNvPr id="6" name="Picture 5">
            <a:extLst>
              <a:ext uri="{FF2B5EF4-FFF2-40B4-BE49-F238E27FC236}">
                <a16:creationId xmlns:a16="http://schemas.microsoft.com/office/drawing/2014/main" id="{FEAAD278-74AA-FC40-A45C-82E48F7DE43D}"/>
              </a:ext>
            </a:extLst>
          </p:cNvPr>
          <p:cNvPicPr>
            <a:picLocks noChangeAspect="1"/>
          </p:cNvPicPr>
          <p:nvPr/>
        </p:nvPicPr>
        <p:blipFill>
          <a:blip r:embed="rId3"/>
          <a:stretch>
            <a:fillRect/>
          </a:stretch>
        </p:blipFill>
        <p:spPr>
          <a:xfrm>
            <a:off x="6241688" y="-301473"/>
            <a:ext cx="3000785" cy="2444188"/>
          </a:xfrm>
          <a:prstGeom prst="rect">
            <a:avLst/>
          </a:prstGeom>
        </p:spPr>
      </p:pic>
      <p:pic>
        <p:nvPicPr>
          <p:cNvPr id="7" name="Picture 6">
            <a:extLst>
              <a:ext uri="{FF2B5EF4-FFF2-40B4-BE49-F238E27FC236}">
                <a16:creationId xmlns:a16="http://schemas.microsoft.com/office/drawing/2014/main" id="{43B826FF-ECA7-8643-AC97-DF9DE22FD098}"/>
              </a:ext>
            </a:extLst>
          </p:cNvPr>
          <p:cNvPicPr>
            <a:picLocks noChangeAspect="1"/>
          </p:cNvPicPr>
          <p:nvPr/>
        </p:nvPicPr>
        <p:blipFill>
          <a:blip r:embed="rId4"/>
          <a:stretch>
            <a:fillRect/>
          </a:stretch>
        </p:blipFill>
        <p:spPr>
          <a:xfrm>
            <a:off x="4561900" y="2142715"/>
            <a:ext cx="4699006" cy="3000785"/>
          </a:xfrm>
          <a:prstGeom prst="rect">
            <a:avLst/>
          </a:prstGeom>
        </p:spPr>
      </p:pic>
      <p:pic>
        <p:nvPicPr>
          <p:cNvPr id="6146" name="Picture 2" descr="Related image">
            <a:extLst>
              <a:ext uri="{FF2B5EF4-FFF2-40B4-BE49-F238E27FC236}">
                <a16:creationId xmlns:a16="http://schemas.microsoft.com/office/drawing/2014/main" id="{96300CD6-2875-A34D-8C6F-1ACF9C51AD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1688" y="2142715"/>
            <a:ext cx="3000785" cy="3000785"/>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5289E75B-EDA0-7F4F-B5E0-2E83337802B4}"/>
              </a:ext>
            </a:extLst>
          </p:cNvPr>
          <p:cNvSpPr/>
          <p:nvPr/>
        </p:nvSpPr>
        <p:spPr bwMode="auto">
          <a:xfrm>
            <a:off x="8087096" y="4286992"/>
            <a:ext cx="296883" cy="296883"/>
          </a:xfrm>
          <a:prstGeom prst="ellipse">
            <a:avLst/>
          </a:prstGeom>
          <a:solidFill>
            <a:schemeClr val="accent6">
              <a:lumMod val="9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Tree>
    <p:extLst>
      <p:ext uri="{BB962C8B-B14F-4D97-AF65-F5344CB8AC3E}">
        <p14:creationId xmlns:p14="http://schemas.microsoft.com/office/powerpoint/2010/main" val="2593172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dirty="0" err="1"/>
              <a:t>Akka</a:t>
            </a:r>
            <a:r>
              <a:rPr lang="en-US" dirty="0"/>
              <a:t> - Consistent Hashing Pool</a:t>
            </a:r>
            <a:br>
              <a:rPr lang="en-US" dirty="0"/>
            </a:br>
            <a:endParaRPr lang="en-US" dirty="0"/>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a:lnSpc>
                <a:spcPct val="100000"/>
              </a:lnSpc>
            </a:pPr>
            <a:r>
              <a:rPr lang="en-US" sz="2400" dirty="0"/>
              <a:t>Cache</a:t>
            </a:r>
          </a:p>
          <a:p>
            <a:pPr>
              <a:lnSpc>
                <a:spcPct val="100000"/>
              </a:lnSpc>
            </a:pPr>
            <a:endParaRPr lang="en-US" sz="2400" dirty="0"/>
          </a:p>
          <a:p>
            <a:pPr>
              <a:lnSpc>
                <a:spcPct val="100000"/>
              </a:lnSpc>
            </a:pPr>
            <a:r>
              <a:rPr lang="en-US" sz="2400" dirty="0"/>
              <a:t>One Actor sends messages to the SAME Actor</a:t>
            </a:r>
          </a:p>
        </p:txBody>
      </p:sp>
    </p:spTree>
    <p:extLst>
      <p:ext uri="{BB962C8B-B14F-4D97-AF65-F5344CB8AC3E}">
        <p14:creationId xmlns:p14="http://schemas.microsoft.com/office/powerpoint/2010/main" val="2704310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8407908" cy="804672"/>
          </a:xfrm>
        </p:spPr>
        <p:txBody>
          <a:bodyPr/>
          <a:lstStyle/>
          <a:p>
            <a:r>
              <a:rPr lang="en-US" dirty="0" err="1"/>
              <a:t>Akka</a:t>
            </a:r>
            <a:r>
              <a:rPr lang="en-US" dirty="0"/>
              <a:t> Cluster - Distributed Publish/Subscribe</a:t>
            </a:r>
            <a:br>
              <a:rPr lang="en-US" dirty="0"/>
            </a:br>
            <a:endParaRPr lang="en-US" dirty="0"/>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a:lnSpc>
                <a:spcPct val="100000"/>
              </a:lnSpc>
            </a:pPr>
            <a:endParaRPr lang="en-US" sz="2400" dirty="0"/>
          </a:p>
          <a:p>
            <a:pPr>
              <a:lnSpc>
                <a:spcPct val="100000"/>
              </a:lnSpc>
            </a:pPr>
            <a:endParaRPr lang="en-US" sz="2400" dirty="0"/>
          </a:p>
          <a:p>
            <a:pPr>
              <a:lnSpc>
                <a:spcPct val="100000"/>
              </a:lnSpc>
            </a:pPr>
            <a:endParaRPr lang="en-US" sz="2400" dirty="0"/>
          </a:p>
          <a:p>
            <a:pPr>
              <a:lnSpc>
                <a:spcPct val="100000"/>
              </a:lnSpc>
            </a:pPr>
            <a:endParaRPr lang="en-US" sz="2400" dirty="0"/>
          </a:p>
          <a:p>
            <a:pPr>
              <a:lnSpc>
                <a:spcPct val="100000"/>
              </a:lnSpc>
            </a:pPr>
            <a:endParaRPr lang="en-US" sz="2400" dirty="0"/>
          </a:p>
          <a:p>
            <a:pPr>
              <a:lnSpc>
                <a:spcPct val="100000"/>
              </a:lnSpc>
            </a:pPr>
            <a:endParaRPr lang="en-US" sz="2400" dirty="0"/>
          </a:p>
        </p:txBody>
      </p:sp>
      <p:pic>
        <p:nvPicPr>
          <p:cNvPr id="2" name="Picture 1">
            <a:extLst>
              <a:ext uri="{FF2B5EF4-FFF2-40B4-BE49-F238E27FC236}">
                <a16:creationId xmlns:a16="http://schemas.microsoft.com/office/drawing/2014/main" id="{4E38F0D4-CE49-B347-A1CF-096EFD8BD030}"/>
              </a:ext>
            </a:extLst>
          </p:cNvPr>
          <p:cNvPicPr>
            <a:picLocks noChangeAspect="1"/>
          </p:cNvPicPr>
          <p:nvPr/>
        </p:nvPicPr>
        <p:blipFill>
          <a:blip r:embed="rId3"/>
          <a:stretch>
            <a:fillRect/>
          </a:stretch>
        </p:blipFill>
        <p:spPr>
          <a:xfrm>
            <a:off x="1263592" y="812660"/>
            <a:ext cx="6616815" cy="3899402"/>
          </a:xfrm>
          <a:prstGeom prst="rect">
            <a:avLst/>
          </a:prstGeom>
        </p:spPr>
      </p:pic>
    </p:spTree>
    <p:extLst>
      <p:ext uri="{BB962C8B-B14F-4D97-AF65-F5344CB8AC3E}">
        <p14:creationId xmlns:p14="http://schemas.microsoft.com/office/powerpoint/2010/main" val="1840507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dirty="0" err="1"/>
              <a:t>Akka</a:t>
            </a:r>
            <a:r>
              <a:rPr lang="en-US" dirty="0"/>
              <a:t> - Scale out/horizontally – Remote</a:t>
            </a:r>
            <a:br>
              <a:rPr lang="en-US" dirty="0"/>
            </a:br>
            <a:endParaRPr lang="en-US" dirty="0"/>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a:lnSpc>
                <a:spcPct val="100000"/>
              </a:lnSpc>
            </a:pPr>
            <a:r>
              <a:rPr lang="en-US" sz="2400" dirty="0"/>
              <a:t>Actor creates remote Actors remotely</a:t>
            </a:r>
          </a:p>
          <a:p>
            <a:pPr>
              <a:lnSpc>
                <a:spcPct val="100000"/>
              </a:lnSpc>
            </a:pPr>
            <a:endParaRPr lang="en-US" sz="2400" dirty="0"/>
          </a:p>
          <a:p>
            <a:pPr>
              <a:lnSpc>
                <a:spcPct val="100000"/>
              </a:lnSpc>
            </a:pPr>
            <a:r>
              <a:rPr lang="en-US" sz="2400" dirty="0"/>
              <a:t>To scale - ELASTICITY</a:t>
            </a:r>
          </a:p>
        </p:txBody>
      </p:sp>
    </p:spTree>
    <p:extLst>
      <p:ext uri="{BB962C8B-B14F-4D97-AF65-F5344CB8AC3E}">
        <p14:creationId xmlns:p14="http://schemas.microsoft.com/office/powerpoint/2010/main" val="2260831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dirty="0" err="1"/>
              <a:t>Akka</a:t>
            </a:r>
            <a:r>
              <a:rPr lang="en-US" dirty="0"/>
              <a:t> - Dynamic Pool</a:t>
            </a:r>
            <a:br>
              <a:rPr lang="en-US" dirty="0"/>
            </a:br>
            <a:endParaRPr lang="en-US" dirty="0"/>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a:lnSpc>
                <a:spcPct val="100000"/>
              </a:lnSpc>
            </a:pPr>
            <a:r>
              <a:rPr lang="en-US" sz="2400" dirty="0"/>
              <a:t>Elastic</a:t>
            </a:r>
          </a:p>
          <a:p>
            <a:pPr>
              <a:lnSpc>
                <a:spcPct val="100000"/>
              </a:lnSpc>
            </a:pPr>
            <a:endParaRPr lang="en-US" sz="2400" dirty="0"/>
          </a:p>
          <a:p>
            <a:pPr>
              <a:lnSpc>
                <a:spcPct val="100000"/>
              </a:lnSpc>
            </a:pPr>
            <a:r>
              <a:rPr lang="en-US" sz="2400" dirty="0"/>
              <a:t>Adjusts depending on required load / # requests</a:t>
            </a:r>
          </a:p>
        </p:txBody>
      </p:sp>
    </p:spTree>
    <p:extLst>
      <p:ext uri="{BB962C8B-B14F-4D97-AF65-F5344CB8AC3E}">
        <p14:creationId xmlns:p14="http://schemas.microsoft.com/office/powerpoint/2010/main" val="2949814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err="1"/>
              <a:t>Akka</a:t>
            </a:r>
            <a:r>
              <a:rPr lang="en-US" sz="3600" dirty="0"/>
              <a:t> - Distributed</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457200" indent="-457200">
              <a:lnSpc>
                <a:spcPct val="100000"/>
              </a:lnSpc>
              <a:buFont typeface="Arial" panose="020B0604020202020204" pitchFamily="34" charset="0"/>
              <a:buChar char="•"/>
            </a:pPr>
            <a:r>
              <a:rPr lang="en-US" sz="2800" dirty="0"/>
              <a:t>Remoting</a:t>
            </a:r>
          </a:p>
          <a:p>
            <a:pPr marL="457200" indent="-457200">
              <a:lnSpc>
                <a:spcPct val="100000"/>
              </a:lnSpc>
              <a:buFont typeface="Arial" panose="020B0604020202020204" pitchFamily="34" charset="0"/>
              <a:buChar char="•"/>
            </a:pPr>
            <a:r>
              <a:rPr lang="en-US" sz="2800" dirty="0"/>
              <a:t>Clustering</a:t>
            </a:r>
          </a:p>
        </p:txBody>
      </p:sp>
    </p:spTree>
    <p:extLst>
      <p:ext uri="{BB962C8B-B14F-4D97-AF65-F5344CB8AC3E}">
        <p14:creationId xmlns:p14="http://schemas.microsoft.com/office/powerpoint/2010/main" val="1467435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76EE5BF-E145-A542-BB30-BAEFFDA6C05B}"/>
              </a:ext>
            </a:extLst>
          </p:cNvPr>
          <p:cNvSpPr/>
          <p:nvPr/>
        </p:nvSpPr>
        <p:spPr bwMode="auto">
          <a:xfrm>
            <a:off x="4343400" y="0"/>
            <a:ext cx="4800600" cy="5143500"/>
          </a:xfrm>
          <a:prstGeom prst="rect">
            <a:avLst/>
          </a:prstGeom>
          <a:solidFill>
            <a:srgbClr val="97C1FF"/>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
        <p:nvSpPr>
          <p:cNvPr id="2" name="Title 1">
            <a:extLst>
              <a:ext uri="{FF2B5EF4-FFF2-40B4-BE49-F238E27FC236}">
                <a16:creationId xmlns:a16="http://schemas.microsoft.com/office/drawing/2014/main" id="{9C5337A3-DA5E-774D-9F7F-EBACB0299849}"/>
              </a:ext>
            </a:extLst>
          </p:cNvPr>
          <p:cNvSpPr>
            <a:spLocks noGrp="1"/>
          </p:cNvSpPr>
          <p:nvPr>
            <p:ph type="title"/>
          </p:nvPr>
        </p:nvSpPr>
        <p:spPr>
          <a:xfrm>
            <a:off x="1225554" y="461570"/>
            <a:ext cx="4142232" cy="804672"/>
          </a:xfrm>
        </p:spPr>
        <p:txBody>
          <a:bodyPr/>
          <a:lstStyle/>
          <a:p>
            <a:r>
              <a:rPr lang="en-US" dirty="0"/>
              <a:t>Remote</a:t>
            </a:r>
          </a:p>
        </p:txBody>
      </p:sp>
      <p:sp>
        <p:nvSpPr>
          <p:cNvPr id="3" name="Footer Placeholder 2">
            <a:extLst>
              <a:ext uri="{FF2B5EF4-FFF2-40B4-BE49-F238E27FC236}">
                <a16:creationId xmlns:a16="http://schemas.microsoft.com/office/drawing/2014/main" id="{31DCAFD5-4B65-924D-96E8-0244140A6BCF}"/>
              </a:ext>
            </a:extLst>
          </p:cNvPr>
          <p:cNvSpPr>
            <a:spLocks noGrp="1"/>
          </p:cNvSpPr>
          <p:nvPr>
            <p:ph type="ftr" sz="quarter" idx="10"/>
          </p:nvPr>
        </p:nvSpPr>
        <p:spPr/>
        <p:txBody>
          <a:bodyPr/>
          <a:lstStyle/>
          <a:p>
            <a:r>
              <a:rPr lang="en-US"/>
              <a:t>IBM Developer Advocacy - North America East</a:t>
            </a:r>
            <a:endParaRPr lang="en-US" dirty="0"/>
          </a:p>
        </p:txBody>
      </p:sp>
      <p:sp>
        <p:nvSpPr>
          <p:cNvPr id="4" name="Text Placeholder 3">
            <a:extLst>
              <a:ext uri="{FF2B5EF4-FFF2-40B4-BE49-F238E27FC236}">
                <a16:creationId xmlns:a16="http://schemas.microsoft.com/office/drawing/2014/main" id="{FC6E9F40-B5BB-4740-AB61-F9864B198A6C}"/>
              </a:ext>
            </a:extLst>
          </p:cNvPr>
          <p:cNvSpPr>
            <a:spLocks noGrp="1"/>
          </p:cNvSpPr>
          <p:nvPr>
            <p:ph type="body" sz="quarter" idx="12"/>
          </p:nvPr>
        </p:nvSpPr>
        <p:spPr/>
        <p:txBody>
          <a:bodyPr/>
          <a:lstStyle/>
          <a:p>
            <a:r>
              <a:rPr lang="en-US" dirty="0"/>
              <a:t>No Need for Address just UID/Name</a:t>
            </a:r>
          </a:p>
          <a:p>
            <a:endParaRPr lang="en-US" dirty="0"/>
          </a:p>
          <a:p>
            <a:r>
              <a:rPr lang="en-US" dirty="0"/>
              <a:t>Distributed Cluster of different JVMs ( on K8s/OS pods)</a:t>
            </a:r>
          </a:p>
          <a:p>
            <a:endParaRPr lang="en-US" dirty="0"/>
          </a:p>
          <a:p>
            <a:r>
              <a:rPr lang="en-US" dirty="0" err="1"/>
              <a:t>Akka:tcp</a:t>
            </a:r>
            <a:r>
              <a:rPr lang="en-US" dirty="0"/>
              <a:t>//LookingUpRemoteActors@localhost:2553/user/</a:t>
            </a:r>
            <a:r>
              <a:rPr lang="en-US" dirty="0" err="1"/>
              <a:t>RemoteActorName</a:t>
            </a:r>
            <a:endParaRPr lang="en-US" dirty="0"/>
          </a:p>
          <a:p>
            <a:endParaRPr lang="en-US" dirty="0"/>
          </a:p>
          <a:p>
            <a:r>
              <a:rPr lang="en-US" dirty="0"/>
              <a:t>Logical Member of a cluster</a:t>
            </a:r>
          </a:p>
          <a:p>
            <a:r>
              <a:rPr lang="en-US" dirty="0"/>
              <a:t>        </a:t>
            </a:r>
          </a:p>
          <a:p>
            <a:endParaRPr lang="en-US" dirty="0"/>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FFBEE74C-69F6-F14F-8194-75A67F554C63}"/>
              </a:ext>
            </a:extLst>
          </p:cNvPr>
          <p:cNvSpPr>
            <a:spLocks noGrp="1"/>
          </p:cNvSpPr>
          <p:nvPr>
            <p:ph type="body" sz="quarter" idx="13"/>
          </p:nvPr>
        </p:nvSpPr>
        <p:spPr/>
        <p:txBody>
          <a:bodyPr/>
          <a:lstStyle/>
          <a:p>
            <a:r>
              <a:rPr lang="en-US" dirty="0"/>
              <a:t>Location Known</a:t>
            </a:r>
          </a:p>
          <a:p>
            <a:endParaRPr lang="en-US" dirty="0"/>
          </a:p>
          <a:p>
            <a:r>
              <a:rPr lang="en-US" dirty="0"/>
              <a:t>Peer to Peer</a:t>
            </a:r>
          </a:p>
          <a:p>
            <a:endParaRPr lang="en-US" dirty="0"/>
          </a:p>
          <a:p>
            <a:r>
              <a:rPr lang="en-US" dirty="0" err="1"/>
              <a:t>Akka:tcp</a:t>
            </a:r>
            <a:r>
              <a:rPr lang="en-US" dirty="0"/>
              <a:t>://&lt;&lt;actor&gt;&gt;@34.56.55.202:7676</a:t>
            </a:r>
          </a:p>
          <a:p>
            <a:endParaRPr lang="en-US" dirty="0"/>
          </a:p>
          <a:p>
            <a:endParaRPr lang="en-US" dirty="0"/>
          </a:p>
          <a:p>
            <a:r>
              <a:rPr lang="en-US" dirty="0"/>
              <a:t>Lookup </a:t>
            </a:r>
            <a:r>
              <a:rPr lang="en-US" dirty="0" err="1"/>
              <a:t>vai</a:t>
            </a:r>
            <a:r>
              <a:rPr lang="en-US" dirty="0"/>
              <a:t> Actor Selection by traversing Actor Hierarchical </a:t>
            </a:r>
          </a:p>
          <a:p>
            <a:r>
              <a:rPr lang="en-US" dirty="0"/>
              <a:t>Tree</a:t>
            </a:r>
          </a:p>
        </p:txBody>
      </p:sp>
      <p:sp>
        <p:nvSpPr>
          <p:cNvPr id="6" name="Title 1">
            <a:extLst>
              <a:ext uri="{FF2B5EF4-FFF2-40B4-BE49-F238E27FC236}">
                <a16:creationId xmlns:a16="http://schemas.microsoft.com/office/drawing/2014/main" id="{8BC2F81E-8024-C442-95CB-8A227143EBFA}"/>
              </a:ext>
            </a:extLst>
          </p:cNvPr>
          <p:cNvSpPr txBox="1">
            <a:spLocks/>
          </p:cNvSpPr>
          <p:nvPr/>
        </p:nvSpPr>
        <p:spPr>
          <a:xfrm>
            <a:off x="5944115" y="438912"/>
            <a:ext cx="4142232" cy="804672"/>
          </a:xfrm>
          <a:prstGeom prst="rect">
            <a:avLst/>
          </a:prstGeom>
        </p:spPr>
        <p:txBody>
          <a:bodyPr vert="horz" lIns="0" tIns="0" rIns="0" bIns="0" rtlCol="0" anchor="t">
            <a:noAutofit/>
          </a:bodyPr>
          <a:lst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t>Clustering</a:t>
            </a:r>
          </a:p>
        </p:txBody>
      </p:sp>
    </p:spTree>
    <p:extLst>
      <p:ext uri="{BB962C8B-B14F-4D97-AF65-F5344CB8AC3E}">
        <p14:creationId xmlns:p14="http://schemas.microsoft.com/office/powerpoint/2010/main" val="3863126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1" y="175530"/>
            <a:ext cx="8731807" cy="804672"/>
          </a:xfrm>
        </p:spPr>
        <p:txBody>
          <a:bodyPr/>
          <a:lstStyle/>
          <a:p>
            <a:r>
              <a:rPr lang="en-US" sz="3600" dirty="0" err="1"/>
              <a:t>AkkaCluster</a:t>
            </a:r>
            <a:r>
              <a:rPr lang="en-US" sz="3600" dirty="0"/>
              <a:t> – New Terminology</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509958"/>
          </a:xfrm>
        </p:spPr>
        <p:txBody>
          <a:bodyPr/>
          <a:lstStyle/>
          <a:p>
            <a:pPr marL="457200" indent="-457200">
              <a:lnSpc>
                <a:spcPct val="100000"/>
              </a:lnSpc>
              <a:buFont typeface="Arial" panose="020B0604020202020204" pitchFamily="34" charset="0"/>
              <a:buChar char="•"/>
            </a:pPr>
            <a:r>
              <a:rPr lang="en-US" sz="2800" dirty="0"/>
              <a:t>Node</a:t>
            </a:r>
          </a:p>
          <a:p>
            <a:pPr marL="457200" indent="-457200">
              <a:lnSpc>
                <a:spcPct val="100000"/>
              </a:lnSpc>
              <a:buFont typeface="Arial" panose="020B0604020202020204" pitchFamily="34" charset="0"/>
              <a:buChar char="•"/>
            </a:pPr>
            <a:r>
              <a:rPr lang="en-US" sz="2800" dirty="0"/>
              <a:t>Cluster</a:t>
            </a:r>
          </a:p>
          <a:p>
            <a:pPr marL="457200" indent="-457200">
              <a:lnSpc>
                <a:spcPct val="100000"/>
              </a:lnSpc>
              <a:buFont typeface="Arial" panose="020B0604020202020204" pitchFamily="34" charset="0"/>
              <a:buChar char="•"/>
            </a:pPr>
            <a:r>
              <a:rPr lang="en-US" sz="2800" dirty="0"/>
              <a:t>Leader</a:t>
            </a:r>
          </a:p>
          <a:p>
            <a:pPr marL="457200" indent="-457200">
              <a:lnSpc>
                <a:spcPct val="100000"/>
              </a:lnSpc>
              <a:buFont typeface="Arial" panose="020B0604020202020204" pitchFamily="34" charset="0"/>
              <a:buChar char="•"/>
            </a:pPr>
            <a:r>
              <a:rPr lang="en-US" sz="2800" dirty="0"/>
              <a:t>Seed</a:t>
            </a:r>
          </a:p>
          <a:p>
            <a:pPr marL="457200" indent="-457200">
              <a:lnSpc>
                <a:spcPct val="100000"/>
              </a:lnSpc>
              <a:buFont typeface="Arial" panose="020B0604020202020204" pitchFamily="34" charset="0"/>
              <a:buChar char="•"/>
            </a:pPr>
            <a:r>
              <a:rPr lang="en-US" sz="2800" dirty="0"/>
              <a:t>Failure Detector</a:t>
            </a:r>
          </a:p>
          <a:p>
            <a:pPr marL="457200" indent="-457200">
              <a:lnSpc>
                <a:spcPct val="100000"/>
              </a:lnSpc>
              <a:buFont typeface="Arial" panose="020B0604020202020204" pitchFamily="34" charset="0"/>
              <a:buChar char="•"/>
            </a:pPr>
            <a:r>
              <a:rPr lang="en-US" sz="2800" dirty="0"/>
              <a:t>Role</a:t>
            </a:r>
          </a:p>
          <a:p>
            <a:pPr marL="457200" indent="-457200">
              <a:lnSpc>
                <a:spcPct val="100000"/>
              </a:lnSpc>
              <a:buFont typeface="Arial" panose="020B0604020202020204" pitchFamily="34" charset="0"/>
              <a:buChar char="•"/>
            </a:pPr>
            <a:r>
              <a:rPr lang="en-US" sz="2800" dirty="0"/>
              <a:t>Gossip protocol</a:t>
            </a:r>
          </a:p>
        </p:txBody>
      </p:sp>
    </p:spTree>
    <p:extLst>
      <p:ext uri="{BB962C8B-B14F-4D97-AF65-F5344CB8AC3E}">
        <p14:creationId xmlns:p14="http://schemas.microsoft.com/office/powerpoint/2010/main" val="1824751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a:t>Leader Actor (singleton)</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457200" indent="-457200">
              <a:lnSpc>
                <a:spcPct val="100000"/>
              </a:lnSpc>
              <a:buFont typeface="Arial" panose="020B0604020202020204" pitchFamily="34" charset="0"/>
              <a:buChar char="•"/>
            </a:pPr>
            <a:r>
              <a:rPr lang="en-US" sz="2800" dirty="0"/>
              <a:t>Responsible for Node Membership</a:t>
            </a:r>
          </a:p>
          <a:p>
            <a:pPr marL="628650" lvl="1" indent="-457200">
              <a:lnSpc>
                <a:spcPct val="100000"/>
              </a:lnSpc>
              <a:buFont typeface="Arial" panose="020B0604020202020204" pitchFamily="34" charset="0"/>
              <a:buChar char="•"/>
            </a:pPr>
            <a:r>
              <a:rPr lang="en-US" sz="2800" dirty="0"/>
              <a:t>State Changes </a:t>
            </a:r>
          </a:p>
        </p:txBody>
      </p:sp>
    </p:spTree>
    <p:extLst>
      <p:ext uri="{BB962C8B-B14F-4D97-AF65-F5344CB8AC3E}">
        <p14:creationId xmlns:p14="http://schemas.microsoft.com/office/powerpoint/2010/main" val="3706451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a:t>Seed Actors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a:lnSpc>
                <a:spcPct val="100000"/>
              </a:lnSpc>
            </a:pPr>
            <a:r>
              <a:rPr lang="en-US" sz="2800" dirty="0"/>
              <a:t>An Actor that is used by other actors to Join</a:t>
            </a:r>
          </a:p>
          <a:p>
            <a:pPr>
              <a:lnSpc>
                <a:spcPct val="100000"/>
              </a:lnSpc>
            </a:pPr>
            <a:r>
              <a:rPr lang="en-US" sz="2800" dirty="0"/>
              <a:t>Cluster</a:t>
            </a:r>
          </a:p>
        </p:txBody>
      </p:sp>
    </p:spTree>
    <p:extLst>
      <p:ext uri="{BB962C8B-B14F-4D97-AF65-F5344CB8AC3E}">
        <p14:creationId xmlns:p14="http://schemas.microsoft.com/office/powerpoint/2010/main" val="3645798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a:t>Failure Detector</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457200" indent="-457200">
              <a:lnSpc>
                <a:spcPct val="100000"/>
              </a:lnSpc>
              <a:buFont typeface="Arial" panose="020B0604020202020204" pitchFamily="34" charset="0"/>
              <a:buChar char="•"/>
            </a:pPr>
            <a:r>
              <a:rPr lang="en-US" sz="2800" dirty="0"/>
              <a:t>System component of </a:t>
            </a:r>
            <a:r>
              <a:rPr lang="en-US" sz="2800" i="1" dirty="0"/>
              <a:t>Actor Cluster System</a:t>
            </a:r>
          </a:p>
          <a:p>
            <a:pPr marL="628650" lvl="1" indent="-457200">
              <a:lnSpc>
                <a:spcPct val="100000"/>
              </a:lnSpc>
              <a:buFont typeface="Arial" panose="020B0604020202020204" pitchFamily="34" charset="0"/>
              <a:buChar char="•"/>
            </a:pPr>
            <a:r>
              <a:rPr lang="en-US" sz="2800" dirty="0"/>
              <a:t>Auto detects UNREACHABLE Actors</a:t>
            </a:r>
          </a:p>
          <a:p>
            <a:pPr marL="628650" lvl="1" indent="-457200">
              <a:lnSpc>
                <a:spcPct val="100000"/>
              </a:lnSpc>
              <a:buFont typeface="Arial" panose="020B0604020202020204" pitchFamily="34" charset="0"/>
              <a:buChar char="•"/>
            </a:pPr>
            <a:endParaRPr lang="en-US" sz="2800" i="1" dirty="0"/>
          </a:p>
          <a:p>
            <a:pPr marL="628650" lvl="1" indent="-457200">
              <a:lnSpc>
                <a:spcPct val="100000"/>
              </a:lnSpc>
              <a:buFont typeface="Arial" panose="020B0604020202020204" pitchFamily="34" charset="0"/>
              <a:buChar char="•"/>
            </a:pPr>
            <a:r>
              <a:rPr lang="en-US" sz="2800" i="1" dirty="0"/>
              <a:t>Uses the Phi </a:t>
            </a:r>
            <a:r>
              <a:rPr lang="en-US" sz="2800" i="1" dirty="0" err="1"/>
              <a:t>Accural</a:t>
            </a:r>
            <a:r>
              <a:rPr lang="en-US" sz="2800" i="1" dirty="0"/>
              <a:t> Failure Algorithm </a:t>
            </a:r>
            <a:r>
              <a:rPr lang="en-US" sz="2800" dirty="0"/>
              <a:t>to Detect downed or missing actors</a:t>
            </a:r>
          </a:p>
        </p:txBody>
      </p:sp>
    </p:spTree>
    <p:extLst>
      <p:ext uri="{BB962C8B-B14F-4D97-AF65-F5344CB8AC3E}">
        <p14:creationId xmlns:p14="http://schemas.microsoft.com/office/powerpoint/2010/main" val="3365175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he thinker rodin">
            <a:extLst>
              <a:ext uri="{FF2B5EF4-FFF2-40B4-BE49-F238E27FC236}">
                <a16:creationId xmlns:a16="http://schemas.microsoft.com/office/drawing/2014/main" id="{F2D32F59-501A-E347-B0F2-B3339271D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4194"/>
            <a:ext cx="6254496" cy="414360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907AE1B-EBD8-2C40-8262-B27F87930A29}"/>
              </a:ext>
            </a:extLst>
          </p:cNvPr>
          <p:cNvSpPr>
            <a:spLocks noGrp="1"/>
          </p:cNvSpPr>
          <p:nvPr>
            <p:ph type="ftr" sz="quarter" idx="10"/>
          </p:nvPr>
        </p:nvSpPr>
        <p:spPr/>
        <p:txBody>
          <a:bodyPr/>
          <a:lstStyle/>
          <a:p>
            <a:r>
              <a:rPr lang="en-US"/>
              <a:t>IBM Developer Advocacy - North America East</a:t>
            </a:r>
            <a:endParaRPr lang="en-US" dirty="0"/>
          </a:p>
        </p:txBody>
      </p:sp>
      <p:sp>
        <p:nvSpPr>
          <p:cNvPr id="8" name="Rectangle 7">
            <a:extLst>
              <a:ext uri="{FF2B5EF4-FFF2-40B4-BE49-F238E27FC236}">
                <a16:creationId xmlns:a16="http://schemas.microsoft.com/office/drawing/2014/main" id="{D8027B7C-D8A8-AF4E-88FC-F5279E4D7B33}"/>
              </a:ext>
            </a:extLst>
          </p:cNvPr>
          <p:cNvSpPr/>
          <p:nvPr/>
        </p:nvSpPr>
        <p:spPr>
          <a:xfrm>
            <a:off x="0" y="0"/>
            <a:ext cx="9169400" cy="1174194"/>
          </a:xfrm>
          <a:prstGeom prst="rect">
            <a:avLst/>
          </a:prstGeom>
          <a:solidFill>
            <a:schemeClr val="tx2">
              <a:alpha val="52000"/>
            </a:schemeClr>
          </a:solidFill>
        </p:spPr>
        <p:txBody>
          <a:bodyPr wrap="square" lIns="0" tIns="0" rIns="0" bIns="0" rtlCol="0" anchor="ctr">
            <a:noAutofit/>
          </a:bodyPr>
          <a:lstStyle/>
          <a:p>
            <a:pPr algn="ctr"/>
            <a:r>
              <a:rPr lang="en-US" sz="3600" dirty="0">
                <a:solidFill>
                  <a:srgbClr val="FFFFFF"/>
                </a:solidFill>
                <a:latin typeface="Arial"/>
                <a:cs typeface="Arial"/>
              </a:rPr>
              <a:t>How do we build such a system?</a:t>
            </a:r>
          </a:p>
        </p:txBody>
      </p:sp>
      <p:sp>
        <p:nvSpPr>
          <p:cNvPr id="6" name="Title 1">
            <a:extLst>
              <a:ext uri="{FF2B5EF4-FFF2-40B4-BE49-F238E27FC236}">
                <a16:creationId xmlns:a16="http://schemas.microsoft.com/office/drawing/2014/main" id="{8F316972-CD8C-D14E-B908-008B7C531913}"/>
              </a:ext>
            </a:extLst>
          </p:cNvPr>
          <p:cNvSpPr txBox="1">
            <a:spLocks/>
          </p:cNvSpPr>
          <p:nvPr/>
        </p:nvSpPr>
        <p:spPr>
          <a:xfrm>
            <a:off x="6483162" y="1765738"/>
            <a:ext cx="3059628" cy="3038989"/>
          </a:xfrm>
          <a:prstGeom prst="rect">
            <a:avLst/>
          </a:prstGeom>
        </p:spPr>
        <p:txBody>
          <a:bodyPr vert="horz" lIns="0" tIns="0" rIns="0" bIns="0" rtlCol="0" anchor="t" anchorCtr="0">
            <a:noAutofit/>
          </a:bodyPr>
          <a:lst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a:lstStyle>
          <a:p>
            <a:endParaRPr lang="en-US" sz="1400" dirty="0">
              <a:solidFill>
                <a:schemeClr val="tx1"/>
              </a:solidFill>
            </a:endParaRPr>
          </a:p>
          <a:p>
            <a:r>
              <a:rPr lang="en-US" sz="1400" dirty="0">
                <a:solidFill>
                  <a:schemeClr val="tx1"/>
                </a:solidFill>
              </a:rPr>
              <a:t>Best fit Technology Stack</a:t>
            </a:r>
          </a:p>
          <a:p>
            <a:endParaRPr lang="en-US" sz="1400" dirty="0">
              <a:solidFill>
                <a:schemeClr val="tx1"/>
              </a:solidFill>
            </a:endParaRPr>
          </a:p>
          <a:p>
            <a:r>
              <a:rPr lang="en-US" sz="1400" dirty="0">
                <a:solidFill>
                  <a:schemeClr val="tx1"/>
                </a:solidFill>
              </a:rPr>
              <a:t>Architectural alternatives</a:t>
            </a:r>
          </a:p>
          <a:p>
            <a:endParaRPr lang="en-US" sz="1400" dirty="0">
              <a:solidFill>
                <a:schemeClr val="tx1"/>
              </a:solidFill>
            </a:endParaRPr>
          </a:p>
          <a:p>
            <a:r>
              <a:rPr lang="en-US" sz="1400" dirty="0">
                <a:solidFill>
                  <a:schemeClr val="tx1"/>
                </a:solidFill>
              </a:rPr>
              <a:t>Team size, skillset</a:t>
            </a:r>
          </a:p>
          <a:p>
            <a:endParaRPr lang="en-US" sz="1400" dirty="0">
              <a:solidFill>
                <a:schemeClr val="tx1"/>
              </a:solidFill>
            </a:endParaRPr>
          </a:p>
          <a:p>
            <a:r>
              <a:rPr lang="en-US" sz="1400" dirty="0">
                <a:solidFill>
                  <a:schemeClr val="tx1"/>
                </a:solidFill>
              </a:rPr>
              <a:t>Willingness to leave comfort</a:t>
            </a:r>
          </a:p>
          <a:p>
            <a:r>
              <a:rPr lang="en-US" sz="1400" dirty="0">
                <a:solidFill>
                  <a:schemeClr val="tx1"/>
                </a:solidFill>
              </a:rPr>
              <a:t>zone</a:t>
            </a:r>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a:p>
            <a:endParaRPr lang="en-US" sz="1400" dirty="0">
              <a:solidFill>
                <a:schemeClr val="tx1"/>
              </a:solidFill>
            </a:endParaRPr>
          </a:p>
          <a:p>
            <a:endParaRPr lang="en-US" sz="1400" dirty="0"/>
          </a:p>
          <a:p>
            <a:endParaRPr lang="en-US" sz="1400" dirty="0"/>
          </a:p>
          <a:p>
            <a:endParaRPr lang="en-US" sz="1400" dirty="0"/>
          </a:p>
          <a:p>
            <a:br>
              <a:rPr lang="en-US" sz="1400" dirty="0"/>
            </a:br>
            <a:endParaRPr lang="en-US" sz="1400" dirty="0"/>
          </a:p>
        </p:txBody>
      </p:sp>
      <p:sp>
        <p:nvSpPr>
          <p:cNvPr id="7" name="Oval 6">
            <a:extLst>
              <a:ext uri="{FF2B5EF4-FFF2-40B4-BE49-F238E27FC236}">
                <a16:creationId xmlns:a16="http://schemas.microsoft.com/office/drawing/2014/main" id="{E5FB6B0C-3964-8041-9FFF-16B04302ACEA}"/>
              </a:ext>
            </a:extLst>
          </p:cNvPr>
          <p:cNvSpPr/>
          <p:nvPr/>
        </p:nvSpPr>
        <p:spPr bwMode="auto">
          <a:xfrm>
            <a:off x="8087096" y="4286992"/>
            <a:ext cx="296883" cy="296883"/>
          </a:xfrm>
          <a:prstGeom prst="ellipse">
            <a:avLst/>
          </a:prstGeom>
          <a:solidFill>
            <a:schemeClr val="accent6">
              <a:lumMod val="9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Tree>
    <p:extLst>
      <p:ext uri="{BB962C8B-B14F-4D97-AF65-F5344CB8AC3E}">
        <p14:creationId xmlns:p14="http://schemas.microsoft.com/office/powerpoint/2010/main" val="2070461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a:t>Roles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457200" indent="-457200">
              <a:lnSpc>
                <a:spcPct val="100000"/>
              </a:lnSpc>
              <a:buFont typeface="Arial" panose="020B0604020202020204" pitchFamily="34" charset="0"/>
              <a:buChar char="•"/>
            </a:pPr>
            <a:r>
              <a:rPr lang="en-US" sz="2800" dirty="0"/>
              <a:t>0 .. N</a:t>
            </a:r>
          </a:p>
          <a:p>
            <a:pPr marL="457200" indent="-457200">
              <a:lnSpc>
                <a:spcPct val="100000"/>
              </a:lnSpc>
              <a:buFont typeface="Arial" panose="020B0604020202020204" pitchFamily="34" charset="0"/>
              <a:buChar char="•"/>
            </a:pPr>
            <a:r>
              <a:rPr lang="en-US" sz="2800" dirty="0"/>
              <a:t>Gives actors -&gt; responsibility(</a:t>
            </a:r>
            <a:r>
              <a:rPr lang="en-US" sz="2800" dirty="0" err="1"/>
              <a:t>ies</a:t>
            </a:r>
            <a:r>
              <a:rPr lang="en-US" sz="2800" dirty="0"/>
              <a:t>)</a:t>
            </a:r>
          </a:p>
        </p:txBody>
      </p:sp>
    </p:spTree>
    <p:extLst>
      <p:ext uri="{BB962C8B-B14F-4D97-AF65-F5344CB8AC3E}">
        <p14:creationId xmlns:p14="http://schemas.microsoft.com/office/powerpoint/2010/main" val="2508928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1" y="175530"/>
            <a:ext cx="8636805" cy="804672"/>
          </a:xfrm>
        </p:spPr>
        <p:txBody>
          <a:bodyPr/>
          <a:lstStyle/>
          <a:p>
            <a:r>
              <a:rPr lang="en-US" sz="3600" dirty="0"/>
              <a:t>Unreachable – system </a:t>
            </a:r>
            <a:r>
              <a:rPr lang="en-US" sz="3600" dirty="0" err="1"/>
              <a:t>componet</a:t>
            </a:r>
            <a:endParaRPr lang="en-US" sz="3600" dirty="0"/>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457200" indent="-457200">
              <a:lnSpc>
                <a:spcPct val="100000"/>
              </a:lnSpc>
              <a:buFont typeface="Arial" panose="020B0604020202020204" pitchFamily="34" charset="0"/>
              <a:buChar char="•"/>
            </a:pPr>
            <a:r>
              <a:rPr lang="en-US" sz="2800" dirty="0"/>
              <a:t>Node that accounts for network failure</a:t>
            </a:r>
          </a:p>
          <a:p>
            <a:pPr marL="628650" lvl="1" indent="-457200">
              <a:lnSpc>
                <a:spcPct val="100000"/>
              </a:lnSpc>
              <a:buFont typeface="Arial" panose="020B0604020202020204" pitchFamily="34" charset="0"/>
              <a:buChar char="•"/>
            </a:pPr>
            <a:r>
              <a:rPr lang="en-US" sz="2800" dirty="0"/>
              <a:t>Can</a:t>
            </a:r>
          </a:p>
          <a:p>
            <a:pPr marL="800100" lvl="2" indent="-457200">
              <a:lnSpc>
                <a:spcPct val="100000"/>
              </a:lnSpc>
            </a:pPr>
            <a:r>
              <a:rPr lang="en-US" sz="2800" dirty="0"/>
              <a:t>Down Actors</a:t>
            </a:r>
          </a:p>
          <a:p>
            <a:pPr marL="800100" lvl="2" indent="-457200">
              <a:lnSpc>
                <a:spcPct val="100000"/>
              </a:lnSpc>
            </a:pPr>
            <a:r>
              <a:rPr lang="en-US" sz="2800" dirty="0"/>
              <a:t>Remove Actors</a:t>
            </a:r>
          </a:p>
        </p:txBody>
      </p:sp>
    </p:spTree>
    <p:extLst>
      <p:ext uri="{BB962C8B-B14F-4D97-AF65-F5344CB8AC3E}">
        <p14:creationId xmlns:p14="http://schemas.microsoft.com/office/powerpoint/2010/main" val="37607724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a:t>Lifecycle -5 states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514350" indent="-514350">
              <a:lnSpc>
                <a:spcPct val="100000"/>
              </a:lnSpc>
              <a:buFont typeface="+mj-lt"/>
              <a:buAutoNum type="arabicPeriod"/>
            </a:pPr>
            <a:r>
              <a:rPr lang="en-US" sz="2800" dirty="0"/>
              <a:t>Join</a:t>
            </a:r>
          </a:p>
          <a:p>
            <a:pPr marL="514350" indent="-514350">
              <a:lnSpc>
                <a:spcPct val="100000"/>
              </a:lnSpc>
              <a:buFont typeface="+mj-lt"/>
              <a:buAutoNum type="arabicPeriod"/>
            </a:pPr>
            <a:r>
              <a:rPr lang="en-US" sz="2800" dirty="0"/>
              <a:t>Up – regular operating state</a:t>
            </a:r>
          </a:p>
          <a:p>
            <a:pPr marL="514350" indent="-514350">
              <a:lnSpc>
                <a:spcPct val="100000"/>
              </a:lnSpc>
              <a:buFont typeface="+mj-lt"/>
              <a:buAutoNum type="arabicPeriod"/>
            </a:pPr>
            <a:r>
              <a:rPr lang="en-US" sz="2800" dirty="0"/>
              <a:t>Leave/Exit – removal process</a:t>
            </a:r>
          </a:p>
          <a:p>
            <a:pPr marL="514350" indent="-514350">
              <a:lnSpc>
                <a:spcPct val="100000"/>
              </a:lnSpc>
              <a:buFont typeface="+mj-lt"/>
              <a:buAutoNum type="arabicPeriod"/>
            </a:pPr>
            <a:r>
              <a:rPr lang="en-US" sz="2800" dirty="0"/>
              <a:t>Down – Actor Node no longer part Cluster decision making processes</a:t>
            </a:r>
          </a:p>
          <a:p>
            <a:pPr marL="514350" indent="-514350">
              <a:lnSpc>
                <a:spcPct val="100000"/>
              </a:lnSpc>
              <a:buFont typeface="+mj-lt"/>
              <a:buAutoNum type="arabicPeriod"/>
            </a:pPr>
            <a:r>
              <a:rPr lang="en-US" sz="2800" dirty="0"/>
              <a:t>Removed – Actor Node no longer a </a:t>
            </a:r>
            <a:r>
              <a:rPr lang="en-US" sz="2800" dirty="0" err="1"/>
              <a:t>MemberOf</a:t>
            </a:r>
            <a:r>
              <a:rPr lang="en-US" sz="2800" dirty="0"/>
              <a:t> </a:t>
            </a:r>
            <a:r>
              <a:rPr lang="en-US" sz="2800" dirty="0" err="1"/>
              <a:t>acluster</a:t>
            </a:r>
            <a:endParaRPr lang="en-US" sz="2800" dirty="0"/>
          </a:p>
        </p:txBody>
      </p:sp>
    </p:spTree>
    <p:extLst>
      <p:ext uri="{BB962C8B-B14F-4D97-AF65-F5344CB8AC3E}">
        <p14:creationId xmlns:p14="http://schemas.microsoft.com/office/powerpoint/2010/main" val="3479712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16D2EAFD-B64F-FC4A-B04D-B8F33871A6DA}"/>
              </a:ext>
            </a:extLst>
          </p:cNvPr>
          <p:cNvPicPr>
            <a:picLocks noChangeAspect="1"/>
          </p:cNvPicPr>
          <p:nvPr/>
        </p:nvPicPr>
        <p:blipFill>
          <a:blip r:embed="rId2"/>
          <a:stretch>
            <a:fillRect/>
          </a:stretch>
        </p:blipFill>
        <p:spPr>
          <a:xfrm>
            <a:off x="2392437" y="0"/>
            <a:ext cx="4359126" cy="5143500"/>
          </a:xfrm>
          <a:prstGeom prst="rect">
            <a:avLst/>
          </a:prstGeom>
        </p:spPr>
      </p:pic>
      <p:sp>
        <p:nvSpPr>
          <p:cNvPr id="7" name="TextBox 6">
            <a:extLst>
              <a:ext uri="{FF2B5EF4-FFF2-40B4-BE49-F238E27FC236}">
                <a16:creationId xmlns:a16="http://schemas.microsoft.com/office/drawing/2014/main" id="{1955BE24-2FA9-3D45-8623-A6D0A5EB8C9A}"/>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Tree>
    <p:extLst>
      <p:ext uri="{BB962C8B-B14F-4D97-AF65-F5344CB8AC3E}">
        <p14:creationId xmlns:p14="http://schemas.microsoft.com/office/powerpoint/2010/main" val="1787022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10088"/>
            <a:ext cx="9144000" cy="519056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7" name="Picture 6">
            <a:extLst>
              <a:ext uri="{FF2B5EF4-FFF2-40B4-BE49-F238E27FC236}">
                <a16:creationId xmlns:a16="http://schemas.microsoft.com/office/drawing/2014/main" id="{AF4C0E4B-47B9-1146-B239-4F74B9DC80B3}"/>
              </a:ext>
            </a:extLst>
          </p:cNvPr>
          <p:cNvPicPr>
            <a:picLocks noChangeAspect="1"/>
          </p:cNvPicPr>
          <p:nvPr/>
        </p:nvPicPr>
        <p:blipFill>
          <a:blip r:embed="rId2"/>
          <a:stretch>
            <a:fillRect/>
          </a:stretch>
        </p:blipFill>
        <p:spPr>
          <a:xfrm>
            <a:off x="2372746" y="0"/>
            <a:ext cx="4398509" cy="5143500"/>
          </a:xfrm>
          <a:prstGeom prst="rect">
            <a:avLst/>
          </a:prstGeom>
        </p:spPr>
      </p:pic>
      <p:sp>
        <p:nvSpPr>
          <p:cNvPr id="8" name="TextBox 7">
            <a:extLst>
              <a:ext uri="{FF2B5EF4-FFF2-40B4-BE49-F238E27FC236}">
                <a16:creationId xmlns:a16="http://schemas.microsoft.com/office/drawing/2014/main" id="{A4CB2AD8-9775-6045-AC4D-36A80F4B9E2B}"/>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Tree>
    <p:extLst>
      <p:ext uri="{BB962C8B-B14F-4D97-AF65-F5344CB8AC3E}">
        <p14:creationId xmlns:p14="http://schemas.microsoft.com/office/powerpoint/2010/main" val="24626438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9A36BB6F-DD69-A147-9A41-EBC682F6EB23}"/>
              </a:ext>
            </a:extLst>
          </p:cNvPr>
          <p:cNvPicPr>
            <a:picLocks noChangeAspect="1"/>
          </p:cNvPicPr>
          <p:nvPr/>
        </p:nvPicPr>
        <p:blipFill>
          <a:blip r:embed="rId2"/>
          <a:stretch>
            <a:fillRect/>
          </a:stretch>
        </p:blipFill>
        <p:spPr>
          <a:xfrm>
            <a:off x="2407864" y="0"/>
            <a:ext cx="4328272" cy="5143500"/>
          </a:xfrm>
          <a:prstGeom prst="rect">
            <a:avLst/>
          </a:prstGeom>
        </p:spPr>
      </p:pic>
      <p:sp>
        <p:nvSpPr>
          <p:cNvPr id="7" name="TextBox 6">
            <a:extLst>
              <a:ext uri="{FF2B5EF4-FFF2-40B4-BE49-F238E27FC236}">
                <a16:creationId xmlns:a16="http://schemas.microsoft.com/office/drawing/2014/main" id="{5F951456-1980-2F42-B5B9-186A566BFFCB}"/>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Tree>
    <p:extLst>
      <p:ext uri="{BB962C8B-B14F-4D97-AF65-F5344CB8AC3E}">
        <p14:creationId xmlns:p14="http://schemas.microsoft.com/office/powerpoint/2010/main" val="156447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7D9A89B1-9935-DA45-A81E-92F23BF9EAFF}"/>
              </a:ext>
            </a:extLst>
          </p:cNvPr>
          <p:cNvPicPr>
            <a:picLocks noChangeAspect="1"/>
          </p:cNvPicPr>
          <p:nvPr/>
        </p:nvPicPr>
        <p:blipFill>
          <a:blip r:embed="rId2"/>
          <a:stretch>
            <a:fillRect/>
          </a:stretch>
        </p:blipFill>
        <p:spPr>
          <a:xfrm>
            <a:off x="2374247" y="0"/>
            <a:ext cx="4395507" cy="5143500"/>
          </a:xfrm>
          <a:prstGeom prst="rect">
            <a:avLst/>
          </a:prstGeom>
        </p:spPr>
      </p:pic>
      <p:sp>
        <p:nvSpPr>
          <p:cNvPr id="7" name="TextBox 6">
            <a:extLst>
              <a:ext uri="{FF2B5EF4-FFF2-40B4-BE49-F238E27FC236}">
                <a16:creationId xmlns:a16="http://schemas.microsoft.com/office/drawing/2014/main" id="{54613BD5-1FD9-7D4D-B140-10ED403F93DE}"/>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Tree>
    <p:extLst>
      <p:ext uri="{BB962C8B-B14F-4D97-AF65-F5344CB8AC3E}">
        <p14:creationId xmlns:p14="http://schemas.microsoft.com/office/powerpoint/2010/main" val="3104606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3CB5B586-ED16-7D47-BDAE-BBBC2C3ACF66}"/>
              </a:ext>
            </a:extLst>
          </p:cNvPr>
          <p:cNvPicPr>
            <a:picLocks noChangeAspect="1"/>
          </p:cNvPicPr>
          <p:nvPr/>
        </p:nvPicPr>
        <p:blipFill>
          <a:blip r:embed="rId2"/>
          <a:stretch>
            <a:fillRect/>
          </a:stretch>
        </p:blipFill>
        <p:spPr>
          <a:xfrm>
            <a:off x="2401845" y="0"/>
            <a:ext cx="4340311" cy="5143500"/>
          </a:xfrm>
          <a:prstGeom prst="rect">
            <a:avLst/>
          </a:prstGeom>
        </p:spPr>
      </p:pic>
      <p:sp>
        <p:nvSpPr>
          <p:cNvPr id="7" name="TextBox 6">
            <a:extLst>
              <a:ext uri="{FF2B5EF4-FFF2-40B4-BE49-F238E27FC236}">
                <a16:creationId xmlns:a16="http://schemas.microsoft.com/office/drawing/2014/main" id="{56899931-6577-BC46-AFCF-A0A7C2949843}"/>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Tree>
    <p:extLst>
      <p:ext uri="{BB962C8B-B14F-4D97-AF65-F5344CB8AC3E}">
        <p14:creationId xmlns:p14="http://schemas.microsoft.com/office/powerpoint/2010/main" val="3388158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F19FB239-EE01-F245-B451-E201E9DC1110}"/>
              </a:ext>
            </a:extLst>
          </p:cNvPr>
          <p:cNvPicPr>
            <a:picLocks noChangeAspect="1"/>
          </p:cNvPicPr>
          <p:nvPr/>
        </p:nvPicPr>
        <p:blipFill>
          <a:blip r:embed="rId2"/>
          <a:stretch>
            <a:fillRect/>
          </a:stretch>
        </p:blipFill>
        <p:spPr>
          <a:xfrm>
            <a:off x="2427941" y="0"/>
            <a:ext cx="4288118" cy="5143500"/>
          </a:xfrm>
          <a:prstGeom prst="rect">
            <a:avLst/>
          </a:prstGeom>
        </p:spPr>
      </p:pic>
      <p:sp>
        <p:nvSpPr>
          <p:cNvPr id="7" name="TextBox 6">
            <a:extLst>
              <a:ext uri="{FF2B5EF4-FFF2-40B4-BE49-F238E27FC236}">
                <a16:creationId xmlns:a16="http://schemas.microsoft.com/office/drawing/2014/main" id="{B69A1EE6-8F6E-B449-839E-7A8C58CC79DF}"/>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Tree>
    <p:extLst>
      <p:ext uri="{BB962C8B-B14F-4D97-AF65-F5344CB8AC3E}">
        <p14:creationId xmlns:p14="http://schemas.microsoft.com/office/powerpoint/2010/main" val="24184791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0FBF7544-C167-8C49-8957-A6ED279831ED}"/>
              </a:ext>
            </a:extLst>
          </p:cNvPr>
          <p:cNvPicPr>
            <a:picLocks noChangeAspect="1"/>
          </p:cNvPicPr>
          <p:nvPr/>
        </p:nvPicPr>
        <p:blipFill>
          <a:blip r:embed="rId2"/>
          <a:stretch>
            <a:fillRect/>
          </a:stretch>
        </p:blipFill>
        <p:spPr>
          <a:xfrm>
            <a:off x="2403362" y="0"/>
            <a:ext cx="4337277" cy="5143500"/>
          </a:xfrm>
          <a:prstGeom prst="rect">
            <a:avLst/>
          </a:prstGeom>
        </p:spPr>
      </p:pic>
      <p:sp>
        <p:nvSpPr>
          <p:cNvPr id="7" name="TextBox 6">
            <a:extLst>
              <a:ext uri="{FF2B5EF4-FFF2-40B4-BE49-F238E27FC236}">
                <a16:creationId xmlns:a16="http://schemas.microsoft.com/office/drawing/2014/main" id="{F34AC000-DBD9-B840-AF9E-A8759E9659E2}"/>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Tree>
    <p:extLst>
      <p:ext uri="{BB962C8B-B14F-4D97-AF65-F5344CB8AC3E}">
        <p14:creationId xmlns:p14="http://schemas.microsoft.com/office/powerpoint/2010/main" val="77903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1845578" y="188913"/>
            <a:ext cx="6095985" cy="792599"/>
          </a:xfrm>
        </p:spPr>
        <p:txBody>
          <a:bodyPr/>
          <a:lstStyle/>
          <a:p>
            <a:br>
              <a:rPr lang="en-US" sz="1800" dirty="0"/>
            </a:br>
            <a:br>
              <a:rPr lang="en-US" sz="1800" dirty="0"/>
            </a:br>
            <a:br>
              <a:rPr lang="en-US" sz="1800" dirty="0"/>
            </a:br>
            <a:br>
              <a:rPr lang="en-US" sz="1800" dirty="0"/>
            </a:br>
            <a:endParaRPr lang="en-US" sz="1800"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a:xfrm>
            <a:off x="228666" y="4787900"/>
            <a:ext cx="4114734" cy="166687"/>
          </a:xfrm>
          <a:prstGeom prst="rect">
            <a:avLst/>
          </a:prstGeom>
        </p:spPr>
        <p:txBody>
          <a:bodyPr vert="horz" lIns="0" tIns="0" rIns="0" bIns="0" rtlCol="0" anchor="ctr"/>
          <a:lstStyle>
            <a:defPPr>
              <a:defRPr lang="en-US"/>
            </a:defPPr>
            <a:lvl1pPr marL="0" marR="0" indent="0" algn="l" defTabSz="685983" rtl="0" eaLnBrk="1" fontAlgn="auto" latinLnBrk="0" hangingPunct="1">
              <a:lnSpc>
                <a:spcPct val="100000"/>
              </a:lnSpc>
              <a:spcBef>
                <a:spcPts val="0"/>
              </a:spcBef>
              <a:spcAft>
                <a:spcPts val="0"/>
              </a:spcAft>
              <a:buClrTx/>
              <a:buSzTx/>
              <a:buFontTx/>
              <a:buNone/>
              <a:tabLst/>
              <a:defRPr sz="600" b="0" i="0" kern="1200">
                <a:solidFill>
                  <a:schemeClr val="tx1"/>
                </a:solidFill>
                <a:latin typeface="IBM Plex Sans Light" panose="020B0403050000000000" pitchFamily="34" charset="77"/>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Developer Advocacy - North America East</a:t>
            </a:r>
            <a:endParaRPr lang="en-US" dirty="0"/>
          </a:p>
        </p:txBody>
      </p:sp>
      <p:pic>
        <p:nvPicPr>
          <p:cNvPr id="5" name="Picture 4">
            <a:extLst>
              <a:ext uri="{FF2B5EF4-FFF2-40B4-BE49-F238E27FC236}">
                <a16:creationId xmlns:a16="http://schemas.microsoft.com/office/drawing/2014/main" id="{7ACD37B8-DFA8-4144-BB4E-007744583AE8}"/>
              </a:ext>
            </a:extLst>
          </p:cNvPr>
          <p:cNvPicPr>
            <a:picLocks noChangeAspect="1"/>
          </p:cNvPicPr>
          <p:nvPr/>
        </p:nvPicPr>
        <p:blipFill>
          <a:blip r:embed="rId3"/>
          <a:stretch>
            <a:fillRect/>
          </a:stretch>
        </p:blipFill>
        <p:spPr>
          <a:xfrm>
            <a:off x="5715000" y="0"/>
            <a:ext cx="3429000" cy="5143500"/>
          </a:xfrm>
          <a:prstGeom prst="rect">
            <a:avLst/>
          </a:prstGeom>
        </p:spPr>
      </p:pic>
      <p:sp>
        <p:nvSpPr>
          <p:cNvPr id="6" name="Rectangle 5">
            <a:extLst>
              <a:ext uri="{FF2B5EF4-FFF2-40B4-BE49-F238E27FC236}">
                <a16:creationId xmlns:a16="http://schemas.microsoft.com/office/drawing/2014/main" id="{D4658FF8-EAC6-F24A-BD4F-36AC1F7FE9D8}"/>
              </a:ext>
            </a:extLst>
          </p:cNvPr>
          <p:cNvSpPr/>
          <p:nvPr/>
        </p:nvSpPr>
        <p:spPr>
          <a:xfrm>
            <a:off x="-105508" y="-49237"/>
            <a:ext cx="5577840" cy="1371600"/>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Rectangle 3">
            <a:extLst>
              <a:ext uri="{FF2B5EF4-FFF2-40B4-BE49-F238E27FC236}">
                <a16:creationId xmlns:a16="http://schemas.microsoft.com/office/drawing/2014/main" id="{62BB08EA-CAF7-E940-B735-9A5BA713A55A}"/>
              </a:ext>
            </a:extLst>
          </p:cNvPr>
          <p:cNvSpPr/>
          <p:nvPr/>
        </p:nvSpPr>
        <p:spPr>
          <a:xfrm>
            <a:off x="1845578" y="1993448"/>
            <a:ext cx="1828800" cy="652216"/>
          </a:xfrm>
          <a:prstGeom prst="rect">
            <a:avLst/>
          </a:prstGeom>
          <a:solidFill>
            <a:schemeClr val="tx2">
              <a:lumMod val="75000"/>
            </a:schemeClr>
          </a:solidFill>
        </p:spPr>
        <p:txBody>
          <a:bodyPr wrap="square" lIns="0" tIns="0" rIns="0" bIns="0" rtlCol="0" anchor="ctr">
            <a:noAutofit/>
          </a:bodyPr>
          <a:lstStyle/>
          <a:p>
            <a:pPr algn="ctr"/>
            <a:r>
              <a:rPr lang="en-US" sz="1200" dirty="0">
                <a:solidFill>
                  <a:srgbClr val="FFFFFF"/>
                </a:solidFill>
                <a:latin typeface="Arial"/>
                <a:cs typeface="Arial"/>
              </a:rPr>
              <a:t>ACTOR MODEL OF COMPUTATION</a:t>
            </a:r>
          </a:p>
        </p:txBody>
      </p:sp>
      <p:sp>
        <p:nvSpPr>
          <p:cNvPr id="10" name="Rectangle 9">
            <a:extLst>
              <a:ext uri="{FF2B5EF4-FFF2-40B4-BE49-F238E27FC236}">
                <a16:creationId xmlns:a16="http://schemas.microsoft.com/office/drawing/2014/main" id="{33858B6D-6FAF-F64B-9E19-79410C83BB5C}"/>
              </a:ext>
            </a:extLst>
          </p:cNvPr>
          <p:cNvSpPr/>
          <p:nvPr/>
        </p:nvSpPr>
        <p:spPr>
          <a:xfrm>
            <a:off x="1845578" y="1001735"/>
            <a:ext cx="1828800" cy="652216"/>
          </a:xfrm>
          <a:prstGeom prst="rect">
            <a:avLst/>
          </a:prstGeom>
          <a:solidFill>
            <a:schemeClr val="tx2">
              <a:lumMod val="75000"/>
            </a:schemeClr>
          </a:solidFill>
        </p:spPr>
        <p:txBody>
          <a:bodyPr wrap="square" lIns="0" tIns="0" rIns="0" bIns="0" rtlCol="0" anchor="ctr">
            <a:noAutofit/>
          </a:bodyPr>
          <a:lstStyle/>
          <a:p>
            <a:pPr algn="ctr"/>
            <a:r>
              <a:rPr lang="en-US" sz="1200" dirty="0">
                <a:solidFill>
                  <a:srgbClr val="FFFFFF"/>
                </a:solidFill>
                <a:latin typeface="Arial"/>
                <a:cs typeface="Arial"/>
              </a:rPr>
              <a:t>REACTIVE ARCHITECTURE</a:t>
            </a:r>
          </a:p>
        </p:txBody>
      </p:sp>
      <p:sp>
        <p:nvSpPr>
          <p:cNvPr id="11" name="Rectangle 10">
            <a:extLst>
              <a:ext uri="{FF2B5EF4-FFF2-40B4-BE49-F238E27FC236}">
                <a16:creationId xmlns:a16="http://schemas.microsoft.com/office/drawing/2014/main" id="{579DE482-6D4E-764B-AB51-61E444426CE1}"/>
              </a:ext>
            </a:extLst>
          </p:cNvPr>
          <p:cNvSpPr/>
          <p:nvPr/>
        </p:nvSpPr>
        <p:spPr>
          <a:xfrm>
            <a:off x="1845578" y="2985161"/>
            <a:ext cx="1828800" cy="652216"/>
          </a:xfrm>
          <a:prstGeom prst="rect">
            <a:avLst/>
          </a:prstGeom>
          <a:solidFill>
            <a:schemeClr val="tx2">
              <a:lumMod val="75000"/>
            </a:schemeClr>
          </a:solidFill>
        </p:spPr>
        <p:txBody>
          <a:bodyPr wrap="square" lIns="0" tIns="0" rIns="0" bIns="0" rtlCol="0" anchor="ctr">
            <a:noAutofit/>
          </a:bodyPr>
          <a:lstStyle/>
          <a:p>
            <a:pPr algn="ctr"/>
            <a:r>
              <a:rPr lang="en-US" sz="1200" dirty="0">
                <a:solidFill>
                  <a:srgbClr val="FFFFFF"/>
                </a:solidFill>
                <a:latin typeface="Arial"/>
                <a:cs typeface="Arial"/>
              </a:rPr>
              <a:t>AKKA</a:t>
            </a:r>
          </a:p>
        </p:txBody>
      </p:sp>
      <p:sp>
        <p:nvSpPr>
          <p:cNvPr id="12" name="Rectangle 11">
            <a:extLst>
              <a:ext uri="{FF2B5EF4-FFF2-40B4-BE49-F238E27FC236}">
                <a16:creationId xmlns:a16="http://schemas.microsoft.com/office/drawing/2014/main" id="{1D204970-1BEF-EB4E-9249-EC7A2D6F42CA}"/>
              </a:ext>
            </a:extLst>
          </p:cNvPr>
          <p:cNvSpPr/>
          <p:nvPr/>
        </p:nvSpPr>
        <p:spPr>
          <a:xfrm>
            <a:off x="1845578" y="3912755"/>
            <a:ext cx="1828800" cy="652216"/>
          </a:xfrm>
          <a:prstGeom prst="rect">
            <a:avLst/>
          </a:prstGeom>
          <a:solidFill>
            <a:schemeClr val="tx2">
              <a:lumMod val="75000"/>
            </a:schemeClr>
          </a:solidFill>
        </p:spPr>
        <p:txBody>
          <a:bodyPr wrap="square" lIns="0" tIns="0" rIns="0" bIns="0" rtlCol="0" anchor="ctr">
            <a:noAutofit/>
          </a:bodyPr>
          <a:lstStyle/>
          <a:p>
            <a:pPr algn="ctr"/>
            <a:r>
              <a:rPr lang="en-US" sz="1200" dirty="0">
                <a:solidFill>
                  <a:srgbClr val="FFFFFF"/>
                </a:solidFill>
                <a:latin typeface="Arial"/>
                <a:cs typeface="Arial"/>
              </a:rPr>
              <a:t>KUBERNETES</a:t>
            </a:r>
          </a:p>
        </p:txBody>
      </p:sp>
    </p:spTree>
    <p:extLst>
      <p:ext uri="{BB962C8B-B14F-4D97-AF65-F5344CB8AC3E}">
        <p14:creationId xmlns:p14="http://schemas.microsoft.com/office/powerpoint/2010/main" val="30430975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4F010CA5-4735-7146-9D30-DC55BAC8E9A2}"/>
              </a:ext>
            </a:extLst>
          </p:cNvPr>
          <p:cNvPicPr>
            <a:picLocks noChangeAspect="1"/>
          </p:cNvPicPr>
          <p:nvPr/>
        </p:nvPicPr>
        <p:blipFill>
          <a:blip r:embed="rId2"/>
          <a:stretch>
            <a:fillRect/>
          </a:stretch>
        </p:blipFill>
        <p:spPr>
          <a:xfrm>
            <a:off x="2419413" y="0"/>
            <a:ext cx="4305174" cy="5143500"/>
          </a:xfrm>
          <a:prstGeom prst="rect">
            <a:avLst/>
          </a:prstGeom>
        </p:spPr>
      </p:pic>
      <p:sp>
        <p:nvSpPr>
          <p:cNvPr id="7" name="TextBox 6">
            <a:extLst>
              <a:ext uri="{FF2B5EF4-FFF2-40B4-BE49-F238E27FC236}">
                <a16:creationId xmlns:a16="http://schemas.microsoft.com/office/drawing/2014/main" id="{BBD495A7-FE11-E44D-A1F4-081CE1A6C6F3}"/>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Tree>
    <p:extLst>
      <p:ext uri="{BB962C8B-B14F-4D97-AF65-F5344CB8AC3E}">
        <p14:creationId xmlns:p14="http://schemas.microsoft.com/office/powerpoint/2010/main" val="1567058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60377-6AAB-8F4F-9411-43B52C8FACC7}"/>
              </a:ext>
            </a:extLst>
          </p:cNvPr>
          <p:cNvSpPr/>
          <p:nvPr/>
        </p:nvSpPr>
        <p:spPr>
          <a:xfrm>
            <a:off x="-6724" y="-47065"/>
            <a:ext cx="9144000" cy="5190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815DE26D-5384-CA4D-AEDE-6EF569FC5BC6}"/>
              </a:ext>
            </a:extLst>
          </p:cNvPr>
          <p:cNvSpPr txBox="1"/>
          <p:nvPr/>
        </p:nvSpPr>
        <p:spPr>
          <a:xfrm>
            <a:off x="6724" y="4861113"/>
            <a:ext cx="2084294" cy="230832"/>
          </a:xfrm>
          <a:prstGeom prst="rect">
            <a:avLst/>
          </a:prstGeom>
          <a:noFill/>
        </p:spPr>
        <p:txBody>
          <a:bodyPr wrap="square" rtlCol="0">
            <a:spAutoFit/>
          </a:bodyPr>
          <a:lstStyle/>
          <a:p>
            <a:r>
              <a:rPr lang="en-US" sz="900" dirty="0">
                <a:solidFill>
                  <a:schemeClr val="bg1"/>
                </a:solidFill>
              </a:rPr>
              <a:t>IBM Developer Advocacy</a:t>
            </a:r>
          </a:p>
        </p:txBody>
      </p:sp>
      <p:sp>
        <p:nvSpPr>
          <p:cNvPr id="2" name="TextBox 1">
            <a:extLst>
              <a:ext uri="{FF2B5EF4-FFF2-40B4-BE49-F238E27FC236}">
                <a16:creationId xmlns:a16="http://schemas.microsoft.com/office/drawing/2014/main" id="{2F3265A1-366C-B246-9B6A-3C71D425EEBD}"/>
              </a:ext>
            </a:extLst>
          </p:cNvPr>
          <p:cNvSpPr txBox="1"/>
          <p:nvPr/>
        </p:nvSpPr>
        <p:spPr>
          <a:xfrm rot="16200000" flipH="1">
            <a:off x="24425" y="2055391"/>
            <a:ext cx="4042189" cy="415498"/>
          </a:xfrm>
          <a:prstGeom prst="rect">
            <a:avLst/>
          </a:prstGeom>
          <a:noFill/>
        </p:spPr>
        <p:txBody>
          <a:bodyPr wrap="square" rtlCol="0">
            <a:spAutoFit/>
          </a:bodyPr>
          <a:lstStyle/>
          <a:p>
            <a:r>
              <a:rPr lang="en-US" sz="2100" dirty="0"/>
              <a:t>Node States in an </a:t>
            </a:r>
            <a:r>
              <a:rPr lang="en-US" sz="2100" dirty="0" err="1"/>
              <a:t>Akka</a:t>
            </a:r>
            <a:r>
              <a:rPr lang="en-US" sz="2100" dirty="0"/>
              <a:t> Cluster</a:t>
            </a:r>
          </a:p>
        </p:txBody>
      </p:sp>
      <p:pic>
        <p:nvPicPr>
          <p:cNvPr id="6" name="Picture 5">
            <a:extLst>
              <a:ext uri="{FF2B5EF4-FFF2-40B4-BE49-F238E27FC236}">
                <a16:creationId xmlns:a16="http://schemas.microsoft.com/office/drawing/2014/main" id="{D37F8ABD-4240-B847-A479-72AC36E7CF34}"/>
              </a:ext>
            </a:extLst>
          </p:cNvPr>
          <p:cNvPicPr>
            <a:picLocks noChangeAspect="1"/>
          </p:cNvPicPr>
          <p:nvPr/>
        </p:nvPicPr>
        <p:blipFill>
          <a:blip r:embed="rId2"/>
          <a:stretch>
            <a:fillRect/>
          </a:stretch>
        </p:blipFill>
        <p:spPr>
          <a:xfrm>
            <a:off x="2413117" y="0"/>
            <a:ext cx="4317767" cy="5143500"/>
          </a:xfrm>
          <a:prstGeom prst="rect">
            <a:avLst/>
          </a:prstGeom>
        </p:spPr>
      </p:pic>
      <p:sp>
        <p:nvSpPr>
          <p:cNvPr id="7" name="TextBox 6">
            <a:extLst>
              <a:ext uri="{FF2B5EF4-FFF2-40B4-BE49-F238E27FC236}">
                <a16:creationId xmlns:a16="http://schemas.microsoft.com/office/drawing/2014/main" id="{EE35B231-3A96-2A4E-81BA-76E7AC4079B8}"/>
              </a:ext>
            </a:extLst>
          </p:cNvPr>
          <p:cNvSpPr txBox="1"/>
          <p:nvPr/>
        </p:nvSpPr>
        <p:spPr>
          <a:xfrm>
            <a:off x="7156450" y="438150"/>
            <a:ext cx="1803401" cy="715837"/>
          </a:xfrm>
          <a:prstGeom prst="rect">
            <a:avLst/>
          </a:prstGeom>
          <a:solidFill>
            <a:schemeClr val="bg1"/>
          </a:solidFill>
          <a:ln w="28575">
            <a:solidFill>
              <a:schemeClr val="tx1"/>
            </a:solidFill>
          </a:ln>
        </p:spPr>
        <p:txBody>
          <a:bodyPr wrap="square" rtlCol="0">
            <a:spAutoFit/>
          </a:bodyPr>
          <a:lstStyle/>
          <a:p>
            <a:pPr algn="ctr"/>
            <a:r>
              <a:rPr lang="en-US" sz="1013" b="1" dirty="0"/>
              <a:t>key</a:t>
            </a:r>
          </a:p>
          <a:p>
            <a:r>
              <a:rPr lang="en-US" sz="1013" dirty="0">
                <a:solidFill>
                  <a:srgbClr val="0070C0"/>
                </a:solidFill>
              </a:rPr>
              <a:t>L.A.    Leader Action</a:t>
            </a:r>
          </a:p>
          <a:p>
            <a:endParaRPr lang="en-US" sz="1013" dirty="0"/>
          </a:p>
          <a:p>
            <a:r>
              <a:rPr lang="en-US" sz="1013" dirty="0">
                <a:solidFill>
                  <a:srgbClr val="00B050"/>
                </a:solidFill>
              </a:rPr>
              <a:t>(</a:t>
            </a:r>
            <a:r>
              <a:rPr lang="en-US" sz="1013" dirty="0" err="1">
                <a:solidFill>
                  <a:srgbClr val="00B050"/>
                </a:solidFill>
              </a:rPr>
              <a:t>fd</a:t>
            </a:r>
            <a:r>
              <a:rPr lang="en-US" sz="1013" dirty="0">
                <a:solidFill>
                  <a:srgbClr val="00B050"/>
                </a:solidFill>
              </a:rPr>
              <a:t>)    Fault Detection</a:t>
            </a:r>
          </a:p>
        </p:txBody>
      </p:sp>
    </p:spTree>
    <p:extLst>
      <p:ext uri="{BB962C8B-B14F-4D97-AF65-F5344CB8AC3E}">
        <p14:creationId xmlns:p14="http://schemas.microsoft.com/office/powerpoint/2010/main" val="37103920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err="1"/>
              <a:t>Akka</a:t>
            </a:r>
            <a:r>
              <a:rPr lang="en-US" sz="3600" dirty="0"/>
              <a:t> – Ecosystem Tools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457200" indent="-457200">
              <a:lnSpc>
                <a:spcPct val="100000"/>
              </a:lnSpc>
              <a:buFont typeface="Arial" panose="020B0604020202020204" pitchFamily="34" charset="0"/>
              <a:buChar char="•"/>
            </a:pPr>
            <a:r>
              <a:rPr lang="en-US" sz="2800" dirty="0" err="1"/>
              <a:t>Sharding</a:t>
            </a:r>
            <a:endParaRPr lang="en-US" sz="2800" dirty="0"/>
          </a:p>
          <a:p>
            <a:pPr marL="457200" indent="-457200">
              <a:lnSpc>
                <a:spcPct val="100000"/>
              </a:lnSpc>
              <a:buFont typeface="Arial" panose="020B0604020202020204" pitchFamily="34" charset="0"/>
              <a:buChar char="•"/>
            </a:pPr>
            <a:r>
              <a:rPr lang="en-US" sz="2800" dirty="0"/>
              <a:t>HTTP</a:t>
            </a:r>
          </a:p>
          <a:p>
            <a:pPr marL="457200" indent="-457200">
              <a:lnSpc>
                <a:spcPct val="100000"/>
              </a:lnSpc>
              <a:buFont typeface="Arial" panose="020B0604020202020204" pitchFamily="34" charset="0"/>
              <a:buChar char="•"/>
            </a:pPr>
            <a:r>
              <a:rPr lang="en-US" sz="2800" dirty="0"/>
              <a:t>Data Sharing</a:t>
            </a:r>
          </a:p>
          <a:p>
            <a:pPr marL="457200" indent="-457200">
              <a:lnSpc>
                <a:spcPct val="100000"/>
              </a:lnSpc>
              <a:buFont typeface="Arial" panose="020B0604020202020204" pitchFamily="34" charset="0"/>
              <a:buChar char="•"/>
            </a:pPr>
            <a:r>
              <a:rPr lang="en-US" sz="2800" dirty="0"/>
              <a:t>Kafka Publishing</a:t>
            </a:r>
          </a:p>
          <a:p>
            <a:pPr marL="457200" indent="-457200">
              <a:lnSpc>
                <a:spcPct val="100000"/>
              </a:lnSpc>
              <a:buFont typeface="Arial" panose="020B0604020202020204" pitchFamily="34" charset="0"/>
              <a:buChar char="•"/>
            </a:pPr>
            <a:endParaRPr lang="en-US" sz="2800" dirty="0"/>
          </a:p>
        </p:txBody>
      </p:sp>
    </p:spTree>
    <p:extLst>
      <p:ext uri="{BB962C8B-B14F-4D97-AF65-F5344CB8AC3E}">
        <p14:creationId xmlns:p14="http://schemas.microsoft.com/office/powerpoint/2010/main" val="2205522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err="1"/>
              <a:t>Sharding</a:t>
            </a:r>
            <a:endParaRPr lang="en-US" sz="3600" dirty="0"/>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975240"/>
          </a:xfrm>
        </p:spPr>
        <p:txBody>
          <a:bodyPr/>
          <a:lstStyle/>
          <a:p>
            <a:pPr marL="457200" indent="-457200">
              <a:lnSpc>
                <a:spcPct val="100000"/>
              </a:lnSpc>
              <a:buFont typeface="Arial" panose="020B0604020202020204" pitchFamily="34" charset="0"/>
              <a:buChar char="•"/>
            </a:pPr>
            <a:r>
              <a:rPr lang="en-US" sz="2800" dirty="0"/>
              <a:t>Routing – Location Transparency</a:t>
            </a:r>
          </a:p>
          <a:p>
            <a:pPr marL="457200" indent="-457200">
              <a:lnSpc>
                <a:spcPct val="100000"/>
              </a:lnSpc>
              <a:buFont typeface="Arial" panose="020B0604020202020204" pitchFamily="34" charset="0"/>
              <a:buChar char="•"/>
            </a:pPr>
            <a:r>
              <a:rPr lang="en-US" sz="2800" dirty="0"/>
              <a:t>Auto </a:t>
            </a:r>
            <a:r>
              <a:rPr lang="en-US" sz="2800" dirty="0" err="1"/>
              <a:t>dist</a:t>
            </a:r>
            <a:r>
              <a:rPr lang="en-US" sz="2800" dirty="0"/>
              <a:t> Node Actors across multiple Clusters/JVM</a:t>
            </a:r>
          </a:p>
          <a:p>
            <a:pPr marL="628650" lvl="1" indent="-457200">
              <a:lnSpc>
                <a:spcPct val="100000"/>
              </a:lnSpc>
              <a:buFont typeface="Arial" panose="020B0604020202020204" pitchFamily="34" charset="0"/>
              <a:buChar char="•"/>
            </a:pPr>
            <a:r>
              <a:rPr lang="en-US" sz="2800" dirty="0"/>
              <a:t>The Node Actors aka </a:t>
            </a:r>
            <a:r>
              <a:rPr lang="en-US" sz="2800" b="1" dirty="0"/>
              <a:t>Entity</a:t>
            </a:r>
            <a:r>
              <a:rPr lang="en-US" sz="2800" dirty="0"/>
              <a:t> Nodes</a:t>
            </a:r>
          </a:p>
          <a:p>
            <a:pPr marL="800100" lvl="2" indent="-457200">
              <a:lnSpc>
                <a:spcPct val="100000"/>
              </a:lnSpc>
            </a:pPr>
            <a:r>
              <a:rPr lang="en-US" sz="2800" dirty="0"/>
              <a:t>Context Change become()</a:t>
            </a:r>
          </a:p>
          <a:p>
            <a:pPr marL="800100" lvl="2" indent="-457200">
              <a:lnSpc>
                <a:spcPct val="100000"/>
              </a:lnSpc>
            </a:pPr>
            <a:r>
              <a:rPr lang="en-US" sz="2800" b="1" dirty="0"/>
              <a:t>GUID</a:t>
            </a:r>
            <a:r>
              <a:rPr lang="en-US" sz="2800" dirty="0"/>
              <a:t> and </a:t>
            </a:r>
            <a:r>
              <a:rPr lang="en-US" sz="2800" b="1" dirty="0"/>
              <a:t>STATEFUL</a:t>
            </a:r>
          </a:p>
          <a:p>
            <a:pPr marL="1085850" lvl="3" indent="-457200">
              <a:lnSpc>
                <a:spcPct val="100000"/>
              </a:lnSpc>
            </a:pPr>
            <a:r>
              <a:rPr lang="en-US" sz="2800" dirty="0"/>
              <a:t>Event Log / Sourcing</a:t>
            </a:r>
          </a:p>
          <a:p>
            <a:pPr marL="1085850" lvl="3" indent="-457200">
              <a:lnSpc>
                <a:spcPct val="100000"/>
              </a:lnSpc>
            </a:pPr>
            <a:r>
              <a:rPr lang="en-US" sz="2800" dirty="0"/>
              <a:t>CQRS</a:t>
            </a:r>
          </a:p>
        </p:txBody>
      </p:sp>
    </p:spTree>
    <p:extLst>
      <p:ext uri="{BB962C8B-B14F-4D97-AF65-F5344CB8AC3E}">
        <p14:creationId xmlns:p14="http://schemas.microsoft.com/office/powerpoint/2010/main" val="560163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a:t>HTTP</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457200" indent="-457200">
              <a:lnSpc>
                <a:spcPct val="100000"/>
              </a:lnSpc>
              <a:buFont typeface="Arial" panose="020B0604020202020204" pitchFamily="34" charset="0"/>
              <a:buChar char="•"/>
            </a:pPr>
            <a:r>
              <a:rPr lang="en-US" sz="2800" dirty="0"/>
              <a:t>REST DSL</a:t>
            </a:r>
          </a:p>
          <a:p>
            <a:pPr marL="457200" indent="-457200">
              <a:lnSpc>
                <a:spcPct val="100000"/>
              </a:lnSpc>
              <a:buFont typeface="Arial" panose="020B0604020202020204" pitchFamily="34" charset="0"/>
              <a:buChar char="•"/>
            </a:pPr>
            <a:r>
              <a:rPr lang="en-US" sz="2800" dirty="0"/>
              <a:t>Regular </a:t>
            </a:r>
          </a:p>
          <a:p>
            <a:pPr marL="457200" indent="-457200">
              <a:lnSpc>
                <a:spcPct val="100000"/>
              </a:lnSpc>
              <a:buFont typeface="Arial" panose="020B0604020202020204" pitchFamily="34" charset="0"/>
              <a:buChar char="•"/>
            </a:pPr>
            <a:r>
              <a:rPr lang="en-US" sz="2800" dirty="0" err="1"/>
              <a:t>Websockets</a:t>
            </a:r>
            <a:endParaRPr lang="en-US" sz="2800" dirty="0"/>
          </a:p>
        </p:txBody>
      </p:sp>
    </p:spTree>
    <p:extLst>
      <p:ext uri="{BB962C8B-B14F-4D97-AF65-F5344CB8AC3E}">
        <p14:creationId xmlns:p14="http://schemas.microsoft.com/office/powerpoint/2010/main" val="3452555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a:t>SHARED DATA</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652462"/>
          </a:xfrm>
        </p:spPr>
        <p:txBody>
          <a:bodyPr/>
          <a:lstStyle/>
          <a:p>
            <a:pPr marL="457200" indent="-457200">
              <a:lnSpc>
                <a:spcPct val="100000"/>
              </a:lnSpc>
              <a:buFont typeface="Arial" panose="020B0604020202020204" pitchFamily="34" charset="0"/>
              <a:buChar char="•"/>
            </a:pPr>
            <a:r>
              <a:rPr lang="en-US" sz="2800" dirty="0"/>
              <a:t>CRDTs</a:t>
            </a:r>
          </a:p>
          <a:p>
            <a:pPr marL="457200" indent="-457200">
              <a:lnSpc>
                <a:spcPct val="100000"/>
              </a:lnSpc>
              <a:buFont typeface="Arial" panose="020B0604020202020204" pitchFamily="34" charset="0"/>
              <a:buChar char="•"/>
            </a:pPr>
            <a:endParaRPr lang="en-US" sz="2800" dirty="0"/>
          </a:p>
          <a:p>
            <a:pPr marL="457200" indent="-457200">
              <a:lnSpc>
                <a:spcPct val="100000"/>
              </a:lnSpc>
              <a:buFont typeface="Arial" panose="020B0604020202020204" pitchFamily="34" charset="0"/>
              <a:buChar char="•"/>
            </a:pPr>
            <a:r>
              <a:rPr lang="en-US" sz="2800" dirty="0"/>
              <a:t>Eventual Consistency</a:t>
            </a:r>
          </a:p>
          <a:p>
            <a:pPr marL="457200" indent="-457200">
              <a:lnSpc>
                <a:spcPct val="100000"/>
              </a:lnSpc>
              <a:buFont typeface="Arial" panose="020B0604020202020204" pitchFamily="34" charset="0"/>
              <a:buChar char="•"/>
            </a:pPr>
            <a:r>
              <a:rPr lang="en-US" sz="2800" dirty="0"/>
              <a:t>CAP theorem</a:t>
            </a:r>
          </a:p>
          <a:p>
            <a:pPr marL="457200" indent="-457200">
              <a:lnSpc>
                <a:spcPct val="100000"/>
              </a:lnSpc>
              <a:buFont typeface="Arial" panose="020B0604020202020204" pitchFamily="34" charset="0"/>
              <a:buChar char="•"/>
            </a:pPr>
            <a:endParaRPr lang="en-US" sz="2800" dirty="0"/>
          </a:p>
          <a:p>
            <a:pPr marL="457200" indent="-457200">
              <a:lnSpc>
                <a:spcPct val="100000"/>
              </a:lnSpc>
              <a:buFont typeface="Arial" panose="020B0604020202020204" pitchFamily="34" charset="0"/>
              <a:buChar char="•"/>
            </a:pPr>
            <a:r>
              <a:rPr lang="en-US" sz="2800" dirty="0"/>
              <a:t>If Collisions</a:t>
            </a:r>
          </a:p>
          <a:p>
            <a:pPr marL="628650" lvl="1" indent="-457200">
              <a:lnSpc>
                <a:spcPct val="100000"/>
              </a:lnSpc>
              <a:buFont typeface="Arial" panose="020B0604020202020204" pitchFamily="34" charset="0"/>
              <a:buChar char="•"/>
            </a:pPr>
            <a:r>
              <a:rPr lang="en-US" sz="2800" dirty="0"/>
              <a:t>Resolved with</a:t>
            </a:r>
          </a:p>
          <a:p>
            <a:pPr marL="800100" lvl="2" indent="-457200">
              <a:lnSpc>
                <a:spcPct val="100000"/>
              </a:lnSpc>
            </a:pPr>
            <a:r>
              <a:rPr lang="en-US" sz="2800" i="1" dirty="0"/>
              <a:t>Monotonic merge function Algorithm</a:t>
            </a:r>
          </a:p>
        </p:txBody>
      </p:sp>
      <p:sp>
        <p:nvSpPr>
          <p:cNvPr id="2" name="Oval 1">
            <a:extLst>
              <a:ext uri="{FF2B5EF4-FFF2-40B4-BE49-F238E27FC236}">
                <a16:creationId xmlns:a16="http://schemas.microsoft.com/office/drawing/2014/main" id="{66E56695-F9BB-D141-BE20-8EF93C66E8A0}"/>
              </a:ext>
            </a:extLst>
          </p:cNvPr>
          <p:cNvSpPr/>
          <p:nvPr/>
        </p:nvSpPr>
        <p:spPr bwMode="auto">
          <a:xfrm>
            <a:off x="8087096" y="4286992"/>
            <a:ext cx="296883" cy="296883"/>
          </a:xfrm>
          <a:prstGeom prst="ellipse">
            <a:avLst/>
          </a:prstGeom>
          <a:solidFill>
            <a:schemeClr val="accent6">
              <a:lumMod val="9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Tree>
    <p:extLst>
      <p:ext uri="{BB962C8B-B14F-4D97-AF65-F5344CB8AC3E}">
        <p14:creationId xmlns:p14="http://schemas.microsoft.com/office/powerpoint/2010/main" val="39010780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C4E61-4B1F-6543-B08B-454D05CC1886}"/>
              </a:ext>
            </a:extLst>
          </p:cNvPr>
          <p:cNvSpPr>
            <a:spLocks noGrp="1"/>
          </p:cNvSpPr>
          <p:nvPr>
            <p:ph type="title"/>
          </p:nvPr>
        </p:nvSpPr>
        <p:spPr>
          <a:xfrm>
            <a:off x="228599" y="201168"/>
            <a:ext cx="7934325" cy="381000"/>
          </a:xfrm>
        </p:spPr>
        <p:txBody>
          <a:bodyPr/>
          <a:lstStyle/>
          <a:p>
            <a:r>
              <a:rPr lang="en-US" dirty="0" err="1"/>
              <a:t>Akka</a:t>
            </a:r>
            <a:r>
              <a:rPr lang="en-US" dirty="0"/>
              <a:t> Entity Distributed </a:t>
            </a:r>
            <a:r>
              <a:rPr lang="en-US" dirty="0" err="1"/>
              <a:t>sharding</a:t>
            </a:r>
            <a:endParaRPr lang="en-US" dirty="0"/>
          </a:p>
        </p:txBody>
      </p:sp>
      <p:sp>
        <p:nvSpPr>
          <p:cNvPr id="3" name="Slide Number Placeholder 2">
            <a:extLst>
              <a:ext uri="{FF2B5EF4-FFF2-40B4-BE49-F238E27FC236}">
                <a16:creationId xmlns:a16="http://schemas.microsoft.com/office/drawing/2014/main" id="{B3ACD3A0-9A42-B34E-9FEE-1481EBCE2B82}"/>
              </a:ext>
            </a:extLst>
          </p:cNvPr>
          <p:cNvSpPr>
            <a:spLocks noGrp="1"/>
          </p:cNvSpPr>
          <p:nvPr>
            <p:ph type="sldNum" sz="quarter" idx="10"/>
          </p:nvPr>
        </p:nvSpPr>
        <p:spPr/>
        <p:txBody>
          <a:bodyPr/>
          <a:lstStyle/>
          <a:p>
            <a:fld id="{3FD999D4-B456-9943-89B7-30D56181CE18}" type="slidenum">
              <a:rPr lang="en-US" smtClean="0"/>
              <a:t>56</a:t>
            </a:fld>
            <a:endParaRPr lang="en-US"/>
          </a:p>
        </p:txBody>
      </p:sp>
      <p:sp>
        <p:nvSpPr>
          <p:cNvPr id="4" name="Text Placeholder 5">
            <a:extLst>
              <a:ext uri="{FF2B5EF4-FFF2-40B4-BE49-F238E27FC236}">
                <a16:creationId xmlns:a16="http://schemas.microsoft.com/office/drawing/2014/main" id="{818068A2-437C-3A49-995F-F52E8C80CBC4}"/>
              </a:ext>
            </a:extLst>
          </p:cNvPr>
          <p:cNvSpPr txBox="1">
            <a:spLocks/>
          </p:cNvSpPr>
          <p:nvPr/>
        </p:nvSpPr>
        <p:spPr>
          <a:xfrm>
            <a:off x="620163" y="945017"/>
            <a:ext cx="7903673" cy="3762706"/>
          </a:xfrm>
          <a:prstGeom prst="rect">
            <a:avLst/>
          </a:prstGeom>
        </p:spPr>
        <p:txBody>
          <a:bodyPr/>
          <a:lst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a:p>
            <a:endParaRPr lang="en-US" sz="2000" dirty="0">
              <a:solidFill>
                <a:srgbClr val="00B050"/>
              </a:solidFill>
            </a:endParaRPr>
          </a:p>
        </p:txBody>
      </p:sp>
      <p:pic>
        <p:nvPicPr>
          <p:cNvPr id="6" name="Picture 5">
            <a:extLst>
              <a:ext uri="{FF2B5EF4-FFF2-40B4-BE49-F238E27FC236}">
                <a16:creationId xmlns:a16="http://schemas.microsoft.com/office/drawing/2014/main" id="{CF1F6682-18CB-B942-9E75-158289A757DC}"/>
              </a:ext>
            </a:extLst>
          </p:cNvPr>
          <p:cNvPicPr>
            <a:picLocks noChangeAspect="1"/>
          </p:cNvPicPr>
          <p:nvPr/>
        </p:nvPicPr>
        <p:blipFill rotWithShape="1">
          <a:blip r:embed="rId3"/>
          <a:srcRect l="2894" r="4433"/>
          <a:stretch/>
        </p:blipFill>
        <p:spPr>
          <a:xfrm>
            <a:off x="2119893" y="868933"/>
            <a:ext cx="4297680" cy="3723717"/>
          </a:xfrm>
          <a:prstGeom prst="rect">
            <a:avLst/>
          </a:prstGeom>
        </p:spPr>
      </p:pic>
    </p:spTree>
    <p:extLst>
      <p:ext uri="{BB962C8B-B14F-4D97-AF65-F5344CB8AC3E}">
        <p14:creationId xmlns:p14="http://schemas.microsoft.com/office/powerpoint/2010/main" val="3278950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a:t>KAFKA - publishing </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252216"/>
          </a:xfrm>
        </p:spPr>
        <p:txBody>
          <a:bodyPr/>
          <a:lstStyle/>
          <a:p>
            <a:pPr marL="457200" indent="-457200">
              <a:lnSpc>
                <a:spcPct val="100000"/>
              </a:lnSpc>
              <a:buFont typeface="Arial" panose="020B0604020202020204" pitchFamily="34" charset="0"/>
              <a:buChar char="•"/>
            </a:pPr>
            <a:r>
              <a:rPr lang="en-US" sz="2800" dirty="0"/>
              <a:t>Publish to Kafka event - topic</a:t>
            </a:r>
          </a:p>
          <a:p>
            <a:pPr marL="628650" lvl="1" indent="-457200">
              <a:lnSpc>
                <a:spcPct val="100000"/>
              </a:lnSpc>
              <a:buFont typeface="Arial" panose="020B0604020202020204" pitchFamily="34" charset="0"/>
              <a:buChar char="•"/>
            </a:pPr>
            <a:r>
              <a:rPr lang="en-US" sz="2800" dirty="0"/>
              <a:t>Down stream DB processing</a:t>
            </a:r>
          </a:p>
          <a:p>
            <a:pPr marL="800100" lvl="2" indent="-457200">
              <a:lnSpc>
                <a:spcPct val="100000"/>
              </a:lnSpc>
            </a:pPr>
            <a:r>
              <a:rPr lang="en-US" sz="2800" dirty="0"/>
              <a:t>Keeps blocking operation</a:t>
            </a:r>
          </a:p>
          <a:p>
            <a:pPr marL="1085850" lvl="3" indent="-457200">
              <a:lnSpc>
                <a:spcPct val="100000"/>
              </a:lnSpc>
            </a:pPr>
            <a:r>
              <a:rPr lang="en-US" sz="2800" dirty="0"/>
              <a:t>Out of way fast data flow processing</a:t>
            </a:r>
          </a:p>
          <a:p>
            <a:pPr marL="800100" lvl="2" indent="-457200">
              <a:lnSpc>
                <a:spcPct val="100000"/>
              </a:lnSpc>
            </a:pPr>
            <a:endParaRPr lang="en-US" sz="2800" dirty="0"/>
          </a:p>
          <a:p>
            <a:pPr marL="800100" lvl="2" indent="-457200">
              <a:lnSpc>
                <a:spcPct val="100000"/>
              </a:lnSpc>
            </a:pPr>
            <a:r>
              <a:rPr lang="en-US" sz="2800" dirty="0"/>
              <a:t>CQRS – Q making materialized views</a:t>
            </a:r>
          </a:p>
        </p:txBody>
      </p:sp>
    </p:spTree>
    <p:extLst>
      <p:ext uri="{BB962C8B-B14F-4D97-AF65-F5344CB8AC3E}">
        <p14:creationId xmlns:p14="http://schemas.microsoft.com/office/powerpoint/2010/main" val="2596825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Event sourcing and CQRS</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58</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sp>
        <p:nvSpPr>
          <p:cNvPr id="9" name="TextBox 8">
            <a:extLst>
              <a:ext uri="{FF2B5EF4-FFF2-40B4-BE49-F238E27FC236}">
                <a16:creationId xmlns:a16="http://schemas.microsoft.com/office/drawing/2014/main" id="{614FB8A5-B663-FB48-A8DE-6DC2901B60CE}"/>
              </a:ext>
            </a:extLst>
          </p:cNvPr>
          <p:cNvSpPr txBox="1"/>
          <p:nvPr/>
        </p:nvSpPr>
        <p:spPr>
          <a:xfrm>
            <a:off x="714375" y="913481"/>
            <a:ext cx="6143625" cy="300082"/>
          </a:xfrm>
          <a:prstGeom prst="rect">
            <a:avLst/>
          </a:prstGeom>
          <a:noFill/>
        </p:spPr>
        <p:txBody>
          <a:bodyPr wrap="square" rtlCol="0">
            <a:spAutoFit/>
          </a:bodyPr>
          <a:lstStyle/>
          <a:p>
            <a:r>
              <a:rPr lang="en-US" dirty="0">
                <a:solidFill>
                  <a:schemeClr val="accent6"/>
                </a:solidFill>
              </a:rPr>
              <a:t>Command Query Responsibility Segregation</a:t>
            </a:r>
          </a:p>
        </p:txBody>
      </p:sp>
      <p:pic>
        <p:nvPicPr>
          <p:cNvPr id="8" name="Picture 7">
            <a:extLst>
              <a:ext uri="{FF2B5EF4-FFF2-40B4-BE49-F238E27FC236}">
                <a16:creationId xmlns:a16="http://schemas.microsoft.com/office/drawing/2014/main" id="{18A8FEFA-E4C0-BB48-B9AC-2CB2090A19FF}"/>
              </a:ext>
            </a:extLst>
          </p:cNvPr>
          <p:cNvPicPr>
            <a:picLocks noChangeAspect="1"/>
          </p:cNvPicPr>
          <p:nvPr/>
        </p:nvPicPr>
        <p:blipFill>
          <a:blip r:embed="rId3"/>
          <a:stretch>
            <a:fillRect/>
          </a:stretch>
        </p:blipFill>
        <p:spPr>
          <a:xfrm>
            <a:off x="2476499" y="1436930"/>
            <a:ext cx="5000625" cy="2793089"/>
          </a:xfrm>
          <a:prstGeom prst="rect">
            <a:avLst/>
          </a:prstGeom>
        </p:spPr>
      </p:pic>
    </p:spTree>
    <p:extLst>
      <p:ext uri="{BB962C8B-B14F-4D97-AF65-F5344CB8AC3E}">
        <p14:creationId xmlns:p14="http://schemas.microsoft.com/office/powerpoint/2010/main" val="713173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r>
              <a:rPr lang="en-US" sz="3600" dirty="0" err="1"/>
              <a:t>Akka</a:t>
            </a:r>
            <a:r>
              <a:rPr lang="en-US" sz="3600" dirty="0"/>
              <a:t> – Design Patterns</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975240"/>
          </a:xfrm>
        </p:spPr>
        <p:txBody>
          <a:bodyPr/>
          <a:lstStyle/>
          <a:p>
            <a:pPr marL="457200" indent="-457200">
              <a:lnSpc>
                <a:spcPct val="100000"/>
              </a:lnSpc>
              <a:buFont typeface="Arial" panose="020B0604020202020204" pitchFamily="34" charset="0"/>
              <a:buChar char="•"/>
            </a:pPr>
            <a:r>
              <a:rPr lang="en-US" sz="2800" dirty="0"/>
              <a:t>Master Slave Work Pulling</a:t>
            </a:r>
          </a:p>
          <a:p>
            <a:pPr marL="457200" indent="-457200">
              <a:lnSpc>
                <a:spcPct val="100000"/>
              </a:lnSpc>
              <a:buFont typeface="Arial" panose="020B0604020202020204" pitchFamily="34" charset="0"/>
              <a:buChar char="•"/>
            </a:pPr>
            <a:r>
              <a:rPr lang="en-US" sz="2800" dirty="0"/>
              <a:t>Ordered Termination</a:t>
            </a:r>
          </a:p>
          <a:p>
            <a:pPr marL="457200" indent="-457200">
              <a:lnSpc>
                <a:spcPct val="100000"/>
              </a:lnSpc>
              <a:buFont typeface="Arial" panose="020B0604020202020204" pitchFamily="34" charset="0"/>
              <a:buChar char="•"/>
            </a:pPr>
            <a:r>
              <a:rPr lang="en-US" sz="2800" dirty="0"/>
              <a:t>Throttle – circuit breaker</a:t>
            </a:r>
          </a:p>
        </p:txBody>
      </p:sp>
    </p:spTree>
    <p:extLst>
      <p:ext uri="{BB962C8B-B14F-4D97-AF65-F5344CB8AC3E}">
        <p14:creationId xmlns:p14="http://schemas.microsoft.com/office/powerpoint/2010/main" val="4293513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278E-E921-BE4C-9E3F-0A7B5D01E82D}"/>
              </a:ext>
            </a:extLst>
          </p:cNvPr>
          <p:cNvSpPr>
            <a:spLocks noGrp="1"/>
          </p:cNvSpPr>
          <p:nvPr>
            <p:ph type="title"/>
          </p:nvPr>
        </p:nvSpPr>
        <p:spPr/>
        <p:txBody>
          <a:bodyPr/>
          <a:lstStyle/>
          <a:p>
            <a:r>
              <a:rPr lang="en-US" dirty="0"/>
              <a:t>Reactive</a:t>
            </a:r>
            <a:br>
              <a:rPr lang="en-US" dirty="0"/>
            </a:br>
            <a:r>
              <a:rPr lang="en-US" dirty="0"/>
              <a:t>Systems</a:t>
            </a:r>
          </a:p>
        </p:txBody>
      </p:sp>
      <p:sp>
        <p:nvSpPr>
          <p:cNvPr id="3" name="Footer Placeholder 2">
            <a:extLst>
              <a:ext uri="{FF2B5EF4-FFF2-40B4-BE49-F238E27FC236}">
                <a16:creationId xmlns:a16="http://schemas.microsoft.com/office/drawing/2014/main" id="{0242675C-249E-214F-BCCE-BEA66818A1EA}"/>
              </a:ext>
            </a:extLst>
          </p:cNvPr>
          <p:cNvSpPr>
            <a:spLocks noGrp="1"/>
          </p:cNvSpPr>
          <p:nvPr>
            <p:ph type="ftr" sz="quarter" idx="10"/>
          </p:nvPr>
        </p:nvSpPr>
        <p:spPr/>
        <p:txBody>
          <a:bodyPr/>
          <a:lstStyle/>
          <a:p>
            <a:r>
              <a:rPr lang="en-US"/>
              <a:t>IBM Developer Advocacy - North America East</a:t>
            </a:r>
            <a:endParaRPr lang="en-US" dirty="0"/>
          </a:p>
        </p:txBody>
      </p:sp>
    </p:spTree>
    <p:extLst>
      <p:ext uri="{BB962C8B-B14F-4D97-AF65-F5344CB8AC3E}">
        <p14:creationId xmlns:p14="http://schemas.microsoft.com/office/powerpoint/2010/main" val="4010026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pPr marL="457200" indent="-457200">
              <a:lnSpc>
                <a:spcPct val="100000"/>
              </a:lnSpc>
              <a:buFont typeface="Arial" panose="020B0604020202020204" pitchFamily="34" charset="0"/>
              <a:buChar char="•"/>
            </a:pPr>
            <a:r>
              <a:rPr lang="en-US" sz="3600" dirty="0"/>
              <a:t>Master Slave Work Pulling</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975240"/>
          </a:xfrm>
        </p:spPr>
        <p:txBody>
          <a:bodyPr/>
          <a:lstStyle/>
          <a:p>
            <a:pPr marL="457200" indent="-457200">
              <a:lnSpc>
                <a:spcPct val="150000"/>
              </a:lnSpc>
              <a:buFont typeface="Arial" panose="020B0604020202020204" pitchFamily="34" charset="0"/>
              <a:buChar char="•"/>
            </a:pPr>
            <a:r>
              <a:rPr lang="en-US" sz="2800" dirty="0"/>
              <a:t>master actor control how many slaves can do work</a:t>
            </a:r>
          </a:p>
          <a:p>
            <a:pPr marL="457200" indent="-457200">
              <a:lnSpc>
                <a:spcPct val="150000"/>
              </a:lnSpc>
              <a:buFont typeface="Arial" panose="020B0604020202020204" pitchFamily="34" charset="0"/>
              <a:buChar char="•"/>
            </a:pPr>
            <a:r>
              <a:rPr lang="en-US" sz="2800" dirty="0"/>
              <a:t>distribute it among them</a:t>
            </a:r>
          </a:p>
          <a:p>
            <a:pPr marL="457200" indent="-457200">
              <a:lnSpc>
                <a:spcPct val="150000"/>
              </a:lnSpc>
              <a:buFont typeface="Arial" panose="020B0604020202020204" pitchFamily="34" charset="0"/>
              <a:buChar char="•"/>
            </a:pPr>
            <a:r>
              <a:rPr lang="en-US" sz="2800" dirty="0"/>
              <a:t>pushes work tasks to them when they are ready.</a:t>
            </a:r>
          </a:p>
        </p:txBody>
      </p:sp>
    </p:spTree>
    <p:extLst>
      <p:ext uri="{BB962C8B-B14F-4D97-AF65-F5344CB8AC3E}">
        <p14:creationId xmlns:p14="http://schemas.microsoft.com/office/powerpoint/2010/main" val="3733138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7724998" cy="804672"/>
          </a:xfrm>
        </p:spPr>
        <p:txBody>
          <a:bodyPr/>
          <a:lstStyle/>
          <a:p>
            <a:pPr marL="457200" indent="-457200">
              <a:lnSpc>
                <a:spcPct val="100000"/>
              </a:lnSpc>
              <a:buFont typeface="Arial" panose="020B0604020202020204" pitchFamily="34" charset="0"/>
              <a:buChar char="•"/>
            </a:pPr>
            <a:r>
              <a:rPr lang="en-US" sz="3600" dirty="0"/>
              <a:t>Ordered Termination</a:t>
            </a:r>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8006992" cy="3975240"/>
          </a:xfrm>
        </p:spPr>
        <p:txBody>
          <a:bodyPr/>
          <a:lstStyle/>
          <a:p>
            <a:pPr marL="457200" indent="-457200">
              <a:lnSpc>
                <a:spcPct val="100000"/>
              </a:lnSpc>
              <a:buFont typeface="Arial" panose="020B0604020202020204" pitchFamily="34" charset="0"/>
              <a:buChar char="•"/>
            </a:pPr>
            <a:r>
              <a:rPr lang="en-US" sz="2800" dirty="0"/>
              <a:t>In Supervisory Tree</a:t>
            </a:r>
          </a:p>
          <a:p>
            <a:pPr marL="457200" indent="-457200">
              <a:lnSpc>
                <a:spcPct val="100000"/>
              </a:lnSpc>
              <a:buFont typeface="Arial" panose="020B0604020202020204" pitchFamily="34" charset="0"/>
              <a:buChar char="•"/>
            </a:pPr>
            <a:r>
              <a:rPr lang="en-US" sz="2800" dirty="0"/>
              <a:t>Ordered TERM / Kill Actors</a:t>
            </a:r>
          </a:p>
          <a:p>
            <a:pPr marL="457200" indent="-457200">
              <a:lnSpc>
                <a:spcPct val="100000"/>
              </a:lnSpc>
              <a:buFont typeface="Arial" panose="020B0604020202020204" pitchFamily="34" charset="0"/>
              <a:buChar char="•"/>
            </a:pPr>
            <a:r>
              <a:rPr lang="en-US" sz="2800" dirty="0"/>
              <a:t>Stops children in a DETERMANISTIC way</a:t>
            </a:r>
          </a:p>
          <a:p>
            <a:pPr marL="457200" indent="-457200">
              <a:lnSpc>
                <a:spcPct val="100000"/>
              </a:lnSpc>
              <a:buFont typeface="Arial" panose="020B0604020202020204" pitchFamily="34" charset="0"/>
              <a:buChar char="•"/>
            </a:pPr>
            <a:r>
              <a:rPr lang="en-US" sz="2800" dirty="0"/>
              <a:t>Reaper Actor can watch as Actor Nodes TERM</a:t>
            </a:r>
          </a:p>
          <a:p>
            <a:pPr marL="457200" indent="-457200">
              <a:lnSpc>
                <a:spcPct val="100000"/>
              </a:lnSpc>
              <a:buFont typeface="Arial" panose="020B0604020202020204" pitchFamily="34" charset="0"/>
              <a:buChar char="•"/>
            </a:pPr>
            <a:endParaRPr lang="en-US" sz="2800" dirty="0"/>
          </a:p>
          <a:p>
            <a:pPr marL="457200" indent="-457200">
              <a:lnSpc>
                <a:spcPct val="100000"/>
              </a:lnSpc>
              <a:buFont typeface="Arial" panose="020B0604020202020204" pitchFamily="34" charset="0"/>
              <a:buChar char="•"/>
            </a:pPr>
            <a:endParaRPr lang="en-US" sz="2800" dirty="0"/>
          </a:p>
        </p:txBody>
      </p:sp>
    </p:spTree>
    <p:extLst>
      <p:ext uri="{BB962C8B-B14F-4D97-AF65-F5344CB8AC3E}">
        <p14:creationId xmlns:p14="http://schemas.microsoft.com/office/powerpoint/2010/main" val="3660199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6846A-BDD2-3142-A7D8-6AF1AA3C8277}"/>
              </a:ext>
            </a:extLst>
          </p:cNvPr>
          <p:cNvSpPr>
            <a:spLocks noGrp="1"/>
          </p:cNvSpPr>
          <p:nvPr>
            <p:ph type="title"/>
          </p:nvPr>
        </p:nvSpPr>
        <p:spPr>
          <a:xfrm>
            <a:off x="210312" y="175530"/>
            <a:ext cx="9313698" cy="804672"/>
          </a:xfrm>
        </p:spPr>
        <p:txBody>
          <a:bodyPr/>
          <a:lstStyle/>
          <a:p>
            <a:pPr marL="457200" indent="-457200">
              <a:lnSpc>
                <a:spcPct val="100000"/>
              </a:lnSpc>
              <a:buFont typeface="Arial" panose="020B0604020202020204" pitchFamily="34" charset="0"/>
              <a:buChar char="•"/>
            </a:pPr>
            <a:r>
              <a:rPr lang="en-US" sz="3600" dirty="0"/>
              <a:t>Throttle</a:t>
            </a:r>
            <a:br>
              <a:rPr lang="en-US" sz="3600" dirty="0"/>
            </a:br>
            <a:endParaRPr lang="en-US" sz="3600" dirty="0"/>
          </a:p>
        </p:txBody>
      </p:sp>
      <p:sp>
        <p:nvSpPr>
          <p:cNvPr id="4" name="Footer Placeholder 3">
            <a:extLst>
              <a:ext uri="{FF2B5EF4-FFF2-40B4-BE49-F238E27FC236}">
                <a16:creationId xmlns:a16="http://schemas.microsoft.com/office/drawing/2014/main" id="{0F774A71-B246-1E48-A335-7520C00EE3B3}"/>
              </a:ext>
            </a:extLst>
          </p:cNvPr>
          <p:cNvSpPr>
            <a:spLocks noGrp="1"/>
          </p:cNvSpPr>
          <p:nvPr>
            <p:ph type="ftr" sz="quarter" idx="10"/>
          </p:nvPr>
        </p:nvSpPr>
        <p:spPr/>
        <p:txBody>
          <a:bodyPr/>
          <a:lstStyle/>
          <a:p>
            <a:r>
              <a:rPr lang="en-US"/>
              <a:t>IBM Developer Advocacy - North America East</a:t>
            </a:r>
            <a:endParaRPr lang="en-US" dirty="0"/>
          </a:p>
        </p:txBody>
      </p:sp>
      <p:sp>
        <p:nvSpPr>
          <p:cNvPr id="5" name="Text Placeholder 4">
            <a:extLst>
              <a:ext uri="{FF2B5EF4-FFF2-40B4-BE49-F238E27FC236}">
                <a16:creationId xmlns:a16="http://schemas.microsoft.com/office/drawing/2014/main" id="{FAEBB3F6-066E-1642-8E33-3120D68DA55C}"/>
              </a:ext>
            </a:extLst>
          </p:cNvPr>
          <p:cNvSpPr>
            <a:spLocks noGrp="1"/>
          </p:cNvSpPr>
          <p:nvPr>
            <p:ph type="body" sz="quarter" idx="13"/>
          </p:nvPr>
        </p:nvSpPr>
        <p:spPr>
          <a:xfrm>
            <a:off x="618848" y="812660"/>
            <a:ext cx="7610751" cy="3975240"/>
          </a:xfrm>
        </p:spPr>
        <p:txBody>
          <a:bodyPr/>
          <a:lstStyle/>
          <a:p>
            <a:pPr>
              <a:lnSpc>
                <a:spcPct val="100000"/>
              </a:lnSpc>
            </a:pPr>
            <a:r>
              <a:rPr lang="en-US" sz="2800" dirty="0"/>
              <a:t>Circuit Breaker</a:t>
            </a:r>
          </a:p>
        </p:txBody>
      </p:sp>
      <p:sp>
        <p:nvSpPr>
          <p:cNvPr id="6" name="Oval 5">
            <a:extLst>
              <a:ext uri="{FF2B5EF4-FFF2-40B4-BE49-F238E27FC236}">
                <a16:creationId xmlns:a16="http://schemas.microsoft.com/office/drawing/2014/main" id="{CC4ED2F2-454C-FC4E-BD30-901744E4B18D}"/>
              </a:ext>
            </a:extLst>
          </p:cNvPr>
          <p:cNvSpPr/>
          <p:nvPr/>
        </p:nvSpPr>
        <p:spPr bwMode="auto">
          <a:xfrm>
            <a:off x="8087096" y="4286992"/>
            <a:ext cx="296883" cy="296883"/>
          </a:xfrm>
          <a:prstGeom prst="ellipse">
            <a:avLst/>
          </a:prstGeom>
          <a:solidFill>
            <a:schemeClr val="accent6">
              <a:lumMod val="9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pic>
        <p:nvPicPr>
          <p:cNvPr id="1026" name="Picture 2">
            <a:extLst>
              <a:ext uri="{FF2B5EF4-FFF2-40B4-BE49-F238E27FC236}">
                <a16:creationId xmlns:a16="http://schemas.microsoft.com/office/drawing/2014/main" id="{487E9BED-54D6-5E46-AA48-1B682FEEE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422400"/>
            <a:ext cx="7315200" cy="22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8918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CC74E-9C93-004F-AAE1-1F98560804C0}"/>
              </a:ext>
            </a:extLst>
          </p:cNvPr>
          <p:cNvSpPr>
            <a:spLocks noGrp="1"/>
          </p:cNvSpPr>
          <p:nvPr>
            <p:ph type="title"/>
          </p:nvPr>
        </p:nvSpPr>
        <p:spPr>
          <a:xfrm>
            <a:off x="1847088" y="173736"/>
            <a:ext cx="7068244" cy="4301813"/>
          </a:xfrm>
        </p:spPr>
        <p:txBody>
          <a:bodyPr/>
          <a:lstStyle/>
          <a:p>
            <a:r>
              <a:rPr lang="en-US" sz="4800" dirty="0" err="1"/>
              <a:t>Akka</a:t>
            </a:r>
            <a:r>
              <a:rPr lang="en-US" sz="4800" dirty="0"/>
              <a:t> Cluster Demo</a:t>
            </a:r>
            <a:br>
              <a:rPr lang="en-US" dirty="0"/>
            </a:br>
            <a:r>
              <a:rPr lang="en-US" sz="4000" dirty="0">
                <a:solidFill>
                  <a:schemeClr val="tx1"/>
                </a:solidFill>
                <a:highlight>
                  <a:srgbClr val="FFFF00"/>
                </a:highlight>
              </a:rPr>
              <a:t>https://</a:t>
            </a:r>
            <a:r>
              <a:rPr lang="en-US" sz="4000" dirty="0" err="1">
                <a:solidFill>
                  <a:schemeClr val="tx1"/>
                </a:solidFill>
                <a:highlight>
                  <a:srgbClr val="FFFF00"/>
                </a:highlight>
              </a:rPr>
              <a:t>bit.ly</a:t>
            </a:r>
            <a:r>
              <a:rPr lang="en-US" sz="4000" dirty="0">
                <a:solidFill>
                  <a:schemeClr val="tx1"/>
                </a:solidFill>
                <a:highlight>
                  <a:srgbClr val="FFFF00"/>
                </a:highlight>
              </a:rPr>
              <a:t>/</a:t>
            </a:r>
            <a:br>
              <a:rPr lang="en-US" sz="4000" dirty="0">
                <a:highlight>
                  <a:srgbClr val="FFFF00"/>
                </a:highlight>
              </a:rPr>
            </a:br>
            <a:r>
              <a:rPr lang="en-US" dirty="0">
                <a:solidFill>
                  <a:schemeClr val="tx1"/>
                </a:solidFill>
                <a:highlight>
                  <a:srgbClr val="FFFF00"/>
                </a:highlight>
              </a:rPr>
              <a:t>2lSrLza</a:t>
            </a:r>
            <a:r>
              <a:rPr lang="en-US" dirty="0">
                <a:highlight>
                  <a:srgbClr val="FFFF00"/>
                </a:highlight>
              </a:rPr>
              <a:t> </a:t>
            </a:r>
            <a:br>
              <a:rPr lang="en-US" dirty="0"/>
            </a:br>
            <a:endParaRPr lang="en-US" dirty="0"/>
          </a:p>
        </p:txBody>
      </p:sp>
      <p:sp>
        <p:nvSpPr>
          <p:cNvPr id="3" name="Footer Placeholder 2">
            <a:extLst>
              <a:ext uri="{FF2B5EF4-FFF2-40B4-BE49-F238E27FC236}">
                <a16:creationId xmlns:a16="http://schemas.microsoft.com/office/drawing/2014/main" id="{70FDCDCF-6354-844C-A74C-27C3A203DDB8}"/>
              </a:ext>
            </a:extLst>
          </p:cNvPr>
          <p:cNvSpPr>
            <a:spLocks noGrp="1"/>
          </p:cNvSpPr>
          <p:nvPr>
            <p:ph type="ftr" sz="quarter" idx="10"/>
          </p:nvPr>
        </p:nvSpPr>
        <p:spPr/>
        <p:txBody>
          <a:bodyPr/>
          <a:lstStyle/>
          <a:p>
            <a:r>
              <a:rPr lang="en-US"/>
              <a:t>IBM Developer Advocacy - North America East</a:t>
            </a:r>
            <a:endParaRPr lang="en-US" dirty="0"/>
          </a:p>
        </p:txBody>
      </p:sp>
    </p:spTree>
    <p:extLst>
      <p:ext uri="{BB962C8B-B14F-4D97-AF65-F5344CB8AC3E}">
        <p14:creationId xmlns:p14="http://schemas.microsoft.com/office/powerpoint/2010/main" val="1246448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A7FCD3-F058-B047-BFA9-B33C9B13ED6D}"/>
              </a:ext>
            </a:extLst>
          </p:cNvPr>
          <p:cNvSpPr>
            <a:spLocks noGrp="1"/>
          </p:cNvSpPr>
          <p:nvPr>
            <p:ph sz="quarter" idx="19"/>
          </p:nvPr>
        </p:nvSpPr>
        <p:spPr>
          <a:xfrm>
            <a:off x="-4572" y="2566652"/>
            <a:ext cx="4572000" cy="2573337"/>
          </a:xfrm>
        </p:spPr>
        <p:txBody>
          <a:bodyPr/>
          <a:lstStyle/>
          <a:p>
            <a:endParaRPr lang="en-US" dirty="0"/>
          </a:p>
        </p:txBody>
      </p:sp>
      <p:sp>
        <p:nvSpPr>
          <p:cNvPr id="4" name="Title 3">
            <a:extLst>
              <a:ext uri="{FF2B5EF4-FFF2-40B4-BE49-F238E27FC236}">
                <a16:creationId xmlns:a16="http://schemas.microsoft.com/office/drawing/2014/main" id="{F2F82A39-C391-FC43-9F2E-B33D9720F8BA}"/>
              </a:ext>
            </a:extLst>
          </p:cNvPr>
          <p:cNvSpPr>
            <a:spLocks noGrp="1"/>
          </p:cNvSpPr>
          <p:nvPr>
            <p:ph type="title"/>
          </p:nvPr>
        </p:nvSpPr>
        <p:spPr/>
        <p:txBody>
          <a:bodyPr/>
          <a:lstStyle/>
          <a:p>
            <a:r>
              <a:rPr lang="en-US" dirty="0"/>
              <a:t>Demo – d3 visualization</a:t>
            </a:r>
          </a:p>
        </p:txBody>
      </p:sp>
      <p:sp>
        <p:nvSpPr>
          <p:cNvPr id="5" name="Footer Placeholder 4">
            <a:extLst>
              <a:ext uri="{FF2B5EF4-FFF2-40B4-BE49-F238E27FC236}">
                <a16:creationId xmlns:a16="http://schemas.microsoft.com/office/drawing/2014/main" id="{02512FAF-33C7-CF4F-AB21-68B04B5DCF52}"/>
              </a:ext>
            </a:extLst>
          </p:cNvPr>
          <p:cNvSpPr>
            <a:spLocks noGrp="1"/>
          </p:cNvSpPr>
          <p:nvPr>
            <p:ph type="ftr" sz="quarter" idx="10"/>
          </p:nvPr>
        </p:nvSpPr>
        <p:spPr/>
        <p:txBody>
          <a:bodyPr/>
          <a:lstStyle/>
          <a:p>
            <a:r>
              <a:rPr lang="en-US"/>
              <a:t>IBM Developer Advocacy - North America East</a:t>
            </a:r>
            <a:endParaRPr lang="en-US" dirty="0"/>
          </a:p>
        </p:txBody>
      </p:sp>
      <p:pic>
        <p:nvPicPr>
          <p:cNvPr id="9" name="Content Placeholder 8">
            <a:extLst>
              <a:ext uri="{FF2B5EF4-FFF2-40B4-BE49-F238E27FC236}">
                <a16:creationId xmlns:a16="http://schemas.microsoft.com/office/drawing/2014/main" id="{7B3164E1-A61F-2043-8EA0-52C9F9AA69C8}"/>
              </a:ext>
            </a:extLst>
          </p:cNvPr>
          <p:cNvPicPr>
            <a:picLocks noGrp="1" noChangeAspect="1"/>
          </p:cNvPicPr>
          <p:nvPr>
            <p:ph sz="quarter" idx="17"/>
          </p:nvPr>
        </p:nvPicPr>
        <p:blipFill>
          <a:blip r:embed="rId3"/>
          <a:stretch>
            <a:fillRect/>
          </a:stretch>
        </p:blipFill>
        <p:spPr>
          <a:xfrm>
            <a:off x="4572000" y="0"/>
            <a:ext cx="4572000" cy="2566652"/>
          </a:xfrm>
        </p:spPr>
      </p:pic>
    </p:spTree>
    <p:extLst>
      <p:ext uri="{BB962C8B-B14F-4D97-AF65-F5344CB8AC3E}">
        <p14:creationId xmlns:p14="http://schemas.microsoft.com/office/powerpoint/2010/main" val="42841511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Cluster entity actors</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65</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pic>
        <p:nvPicPr>
          <p:cNvPr id="7" name="Picture 6">
            <a:extLst>
              <a:ext uri="{FF2B5EF4-FFF2-40B4-BE49-F238E27FC236}">
                <a16:creationId xmlns:a16="http://schemas.microsoft.com/office/drawing/2014/main" id="{8022413F-0AD8-AE4C-A05C-1831B7D6CAED}"/>
              </a:ext>
            </a:extLst>
          </p:cNvPr>
          <p:cNvPicPr>
            <a:picLocks noChangeAspect="1"/>
          </p:cNvPicPr>
          <p:nvPr/>
        </p:nvPicPr>
        <p:blipFill>
          <a:blip r:embed="rId3"/>
          <a:stretch>
            <a:fillRect/>
          </a:stretch>
        </p:blipFill>
        <p:spPr>
          <a:xfrm>
            <a:off x="1406159" y="1138503"/>
            <a:ext cx="5629275" cy="3104160"/>
          </a:xfrm>
          <a:prstGeom prst="rect">
            <a:avLst/>
          </a:prstGeom>
        </p:spPr>
      </p:pic>
    </p:spTree>
    <p:extLst>
      <p:ext uri="{BB962C8B-B14F-4D97-AF65-F5344CB8AC3E}">
        <p14:creationId xmlns:p14="http://schemas.microsoft.com/office/powerpoint/2010/main" val="33331139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40DBBE9-7EC6-CA45-90C0-3529A63F1ED3}"/>
              </a:ext>
            </a:extLst>
          </p:cNvPr>
          <p:cNvPicPr>
            <a:picLocks noGrp="1" noChangeAspect="1"/>
          </p:cNvPicPr>
          <p:nvPr>
            <p:ph sz="quarter" idx="17"/>
          </p:nvPr>
        </p:nvPicPr>
        <p:blipFill>
          <a:blip r:embed="rId2"/>
          <a:stretch>
            <a:fillRect/>
          </a:stretch>
        </p:blipFill>
        <p:spPr>
          <a:xfrm>
            <a:off x="4572000" y="6003"/>
            <a:ext cx="4572000" cy="2559743"/>
          </a:xfrm>
        </p:spPr>
      </p:pic>
      <p:sp>
        <p:nvSpPr>
          <p:cNvPr id="3" name="Content Placeholder 2">
            <a:extLst>
              <a:ext uri="{FF2B5EF4-FFF2-40B4-BE49-F238E27FC236}">
                <a16:creationId xmlns:a16="http://schemas.microsoft.com/office/drawing/2014/main" id="{5EA7FCD3-F058-B047-BFA9-B33C9B13ED6D}"/>
              </a:ext>
            </a:extLst>
          </p:cNvPr>
          <p:cNvSpPr>
            <a:spLocks noGrp="1"/>
          </p:cNvSpPr>
          <p:nvPr>
            <p:ph sz="quarter" idx="19"/>
          </p:nvPr>
        </p:nvSpPr>
        <p:spPr/>
        <p:txBody>
          <a:bodyPr/>
          <a:lstStyle/>
          <a:p>
            <a:r>
              <a:rPr lang="en-US" dirty="0"/>
              <a:t>Each OpenShift Pod runs a single JVM</a:t>
            </a:r>
          </a:p>
        </p:txBody>
      </p:sp>
      <p:sp>
        <p:nvSpPr>
          <p:cNvPr id="4" name="Title 3">
            <a:extLst>
              <a:ext uri="{FF2B5EF4-FFF2-40B4-BE49-F238E27FC236}">
                <a16:creationId xmlns:a16="http://schemas.microsoft.com/office/drawing/2014/main" id="{F2F82A39-C391-FC43-9F2E-B33D9720F8BA}"/>
              </a:ext>
            </a:extLst>
          </p:cNvPr>
          <p:cNvSpPr>
            <a:spLocks noGrp="1"/>
          </p:cNvSpPr>
          <p:nvPr>
            <p:ph type="title"/>
          </p:nvPr>
        </p:nvSpPr>
        <p:spPr/>
        <p:txBody>
          <a:bodyPr/>
          <a:lstStyle/>
          <a:p>
            <a:r>
              <a:rPr lang="en-US" dirty="0"/>
              <a:t>Demo – d3 visualization</a:t>
            </a:r>
          </a:p>
        </p:txBody>
      </p:sp>
      <p:sp>
        <p:nvSpPr>
          <p:cNvPr id="5" name="Footer Placeholder 4">
            <a:extLst>
              <a:ext uri="{FF2B5EF4-FFF2-40B4-BE49-F238E27FC236}">
                <a16:creationId xmlns:a16="http://schemas.microsoft.com/office/drawing/2014/main" id="{02512FAF-33C7-CF4F-AB21-68B04B5DCF52}"/>
              </a:ext>
            </a:extLst>
          </p:cNvPr>
          <p:cNvSpPr>
            <a:spLocks noGrp="1"/>
          </p:cNvSpPr>
          <p:nvPr>
            <p:ph type="ftr" sz="quarter" idx="10"/>
          </p:nvPr>
        </p:nvSpPr>
        <p:spPr/>
        <p:txBody>
          <a:bodyPr/>
          <a:lstStyle/>
          <a:p>
            <a:r>
              <a:rPr lang="en-US"/>
              <a:t>IBM Developer Advocacy - North America East</a:t>
            </a:r>
            <a:endParaRPr lang="en-US" dirty="0"/>
          </a:p>
        </p:txBody>
      </p:sp>
    </p:spTree>
    <p:extLst>
      <p:ext uri="{BB962C8B-B14F-4D97-AF65-F5344CB8AC3E}">
        <p14:creationId xmlns:p14="http://schemas.microsoft.com/office/powerpoint/2010/main" val="2871229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CC74E-9C93-004F-AAE1-1F98560804C0}"/>
              </a:ext>
            </a:extLst>
          </p:cNvPr>
          <p:cNvSpPr>
            <a:spLocks noGrp="1"/>
          </p:cNvSpPr>
          <p:nvPr>
            <p:ph type="title"/>
          </p:nvPr>
        </p:nvSpPr>
        <p:spPr/>
        <p:txBody>
          <a:bodyPr/>
          <a:lstStyle/>
          <a:p>
            <a:r>
              <a:rPr lang="en-US" dirty="0"/>
              <a:t>Dev -&gt; Deploy strategies</a:t>
            </a:r>
            <a:br>
              <a:rPr lang="en-US" dirty="0"/>
            </a:br>
            <a:endParaRPr lang="en-US" dirty="0"/>
          </a:p>
        </p:txBody>
      </p:sp>
      <p:sp>
        <p:nvSpPr>
          <p:cNvPr id="3" name="Footer Placeholder 2">
            <a:extLst>
              <a:ext uri="{FF2B5EF4-FFF2-40B4-BE49-F238E27FC236}">
                <a16:creationId xmlns:a16="http://schemas.microsoft.com/office/drawing/2014/main" id="{70FDCDCF-6354-844C-A74C-27C3A203DDB8}"/>
              </a:ext>
            </a:extLst>
          </p:cNvPr>
          <p:cNvSpPr>
            <a:spLocks noGrp="1"/>
          </p:cNvSpPr>
          <p:nvPr>
            <p:ph type="ftr" sz="quarter" idx="10"/>
          </p:nvPr>
        </p:nvSpPr>
        <p:spPr/>
        <p:txBody>
          <a:bodyPr/>
          <a:lstStyle/>
          <a:p>
            <a:r>
              <a:rPr lang="en-US"/>
              <a:t>IBM Developer Advocacy - North America East</a:t>
            </a:r>
            <a:endParaRPr lang="en-US" dirty="0"/>
          </a:p>
        </p:txBody>
      </p:sp>
    </p:spTree>
    <p:extLst>
      <p:ext uri="{BB962C8B-B14F-4D97-AF65-F5344CB8AC3E}">
        <p14:creationId xmlns:p14="http://schemas.microsoft.com/office/powerpoint/2010/main" val="24029408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327792" y="188913"/>
            <a:ext cx="8730864" cy="373110"/>
          </a:xfrm>
        </p:spPr>
        <p:txBody>
          <a:bodyPr/>
          <a:lstStyle/>
          <a:p>
            <a:r>
              <a:rPr lang="en-US" dirty="0" err="1"/>
              <a:t>Minishift</a:t>
            </a:r>
            <a:r>
              <a:rPr lang="en-US" dirty="0"/>
              <a:t>\development =&gt; OpenShift\Production</a:t>
            </a:r>
            <a:br>
              <a:rPr lang="en-US" dirty="0"/>
            </a:br>
            <a:br>
              <a:rPr lang="en-US" dirty="0"/>
            </a:br>
            <a:br>
              <a:rPr lang="en-US" dirty="0"/>
            </a:br>
            <a:endParaRPr lang="en-US"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p:txBody>
          <a:bodyPr/>
          <a:lstStyle/>
          <a:p>
            <a:r>
              <a:rPr lang="en-US"/>
              <a:t>IBM Developer Advocacy - North America East</a:t>
            </a:r>
            <a:endParaRPr lang="en-US" dirty="0"/>
          </a:p>
        </p:txBody>
      </p:sp>
      <p:pic>
        <p:nvPicPr>
          <p:cNvPr id="10" name="Picture 9">
            <a:extLst>
              <a:ext uri="{FF2B5EF4-FFF2-40B4-BE49-F238E27FC236}">
                <a16:creationId xmlns:a16="http://schemas.microsoft.com/office/drawing/2014/main" id="{1FAB1A6B-A12D-8D42-BAB2-CF811DB01F22}"/>
              </a:ext>
            </a:extLst>
          </p:cNvPr>
          <p:cNvPicPr>
            <a:picLocks noChangeAspect="1"/>
          </p:cNvPicPr>
          <p:nvPr/>
        </p:nvPicPr>
        <p:blipFill>
          <a:blip r:embed="rId3"/>
          <a:stretch>
            <a:fillRect/>
          </a:stretch>
        </p:blipFill>
        <p:spPr>
          <a:xfrm>
            <a:off x="0" y="2730726"/>
            <a:ext cx="9144000" cy="2988945"/>
          </a:xfrm>
          <a:prstGeom prst="rect">
            <a:avLst/>
          </a:prstGeom>
        </p:spPr>
      </p:pic>
      <p:pic>
        <p:nvPicPr>
          <p:cNvPr id="5" name="Picture 6" descr="Image result for docker black white logo">
            <a:extLst>
              <a:ext uri="{FF2B5EF4-FFF2-40B4-BE49-F238E27FC236}">
                <a16:creationId xmlns:a16="http://schemas.microsoft.com/office/drawing/2014/main" id="{CC393ECA-A5D3-8B4F-A2D6-7CEFD89564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0896" y="4871243"/>
            <a:ext cx="481869" cy="6422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5B18900-E7A2-3A45-91DB-8FD9D11E563B}"/>
              </a:ext>
            </a:extLst>
          </p:cNvPr>
          <p:cNvPicPr>
            <a:picLocks noChangeAspect="1"/>
          </p:cNvPicPr>
          <p:nvPr/>
        </p:nvPicPr>
        <p:blipFill>
          <a:blip r:embed="rId5"/>
          <a:stretch>
            <a:fillRect/>
          </a:stretch>
        </p:blipFill>
        <p:spPr>
          <a:xfrm>
            <a:off x="3895179" y="3438199"/>
            <a:ext cx="1926684" cy="642228"/>
          </a:xfrm>
          <a:prstGeom prst="rect">
            <a:avLst/>
          </a:prstGeom>
        </p:spPr>
      </p:pic>
      <p:pic>
        <p:nvPicPr>
          <p:cNvPr id="7" name="Picture 6">
            <a:extLst>
              <a:ext uri="{FF2B5EF4-FFF2-40B4-BE49-F238E27FC236}">
                <a16:creationId xmlns:a16="http://schemas.microsoft.com/office/drawing/2014/main" id="{8E9FE5A7-E6F4-E04B-9031-012FE8F52466}"/>
              </a:ext>
            </a:extLst>
          </p:cNvPr>
          <p:cNvPicPr>
            <a:picLocks noChangeAspect="1"/>
          </p:cNvPicPr>
          <p:nvPr/>
        </p:nvPicPr>
        <p:blipFill>
          <a:blip r:embed="rId6"/>
          <a:stretch>
            <a:fillRect/>
          </a:stretch>
        </p:blipFill>
        <p:spPr>
          <a:xfrm>
            <a:off x="3049025" y="4449194"/>
            <a:ext cx="1809496" cy="585425"/>
          </a:xfrm>
          <a:prstGeom prst="rect">
            <a:avLst/>
          </a:prstGeom>
        </p:spPr>
      </p:pic>
      <p:sp>
        <p:nvSpPr>
          <p:cNvPr id="8" name="TextBox 7">
            <a:extLst>
              <a:ext uri="{FF2B5EF4-FFF2-40B4-BE49-F238E27FC236}">
                <a16:creationId xmlns:a16="http://schemas.microsoft.com/office/drawing/2014/main" id="{55F78F72-A91F-394C-8DC0-58FB817D3CF1}"/>
              </a:ext>
            </a:extLst>
          </p:cNvPr>
          <p:cNvSpPr txBox="1"/>
          <p:nvPr/>
        </p:nvSpPr>
        <p:spPr>
          <a:xfrm>
            <a:off x="1072376" y="1491263"/>
            <a:ext cx="6193536" cy="285271"/>
          </a:xfrm>
          <a:prstGeom prst="rect">
            <a:avLst/>
          </a:prstGeom>
          <a:noFill/>
        </p:spPr>
        <p:txBody>
          <a:bodyPr wrap="square" rtlCol="0">
            <a:spAutoFit/>
          </a:bodyPr>
          <a:lstStyle/>
          <a:p>
            <a:pPr algn="l">
              <a:lnSpc>
                <a:spcPts val="1600"/>
              </a:lnSpc>
              <a:spcAft>
                <a:spcPts val="600"/>
              </a:spcAft>
            </a:pPr>
            <a:r>
              <a:rPr lang="en-US" sz="1200" dirty="0">
                <a:solidFill>
                  <a:schemeClr val="tx1"/>
                </a:solidFill>
                <a:latin typeface="IBM Plex Sans" charset="0"/>
                <a:ea typeface="IBM Plex Sans" charset="0"/>
                <a:cs typeface="IBM Plex Sans" charset="0"/>
              </a:rPr>
              <a:t>Develop Applications </a:t>
            </a:r>
            <a:r>
              <a:rPr lang="en-US" sz="1200" dirty="0" err="1">
                <a:solidFill>
                  <a:schemeClr val="tx1"/>
                </a:solidFill>
                <a:latin typeface="IBM Plex Sans" charset="0"/>
                <a:ea typeface="IBM Plex Sans" charset="0"/>
                <a:cs typeface="IBM Plex Sans" charset="0"/>
              </a:rPr>
              <a:t>LocalY</a:t>
            </a:r>
            <a:r>
              <a:rPr lang="en-US" sz="1200" dirty="0">
                <a:solidFill>
                  <a:schemeClr val="tx1"/>
                </a:solidFill>
                <a:latin typeface="IBM Plex Sans" charset="0"/>
                <a:ea typeface="IBM Plex Sans" charset="0"/>
                <a:cs typeface="IBM Plex Sans" charset="0"/>
              </a:rPr>
              <a:t> in a Containerized OKD Cluster ( </a:t>
            </a:r>
            <a:r>
              <a:rPr lang="en-US" sz="1200" dirty="0" err="1">
                <a:solidFill>
                  <a:schemeClr val="tx1"/>
                </a:solidFill>
                <a:latin typeface="IBM Plex Sans" charset="0"/>
                <a:ea typeface="IBM Plex Sans" charset="0"/>
                <a:cs typeface="IBM Plex Sans" charset="0"/>
              </a:rPr>
              <a:t>Minishift</a:t>
            </a:r>
            <a:r>
              <a:rPr lang="en-US" sz="1200" dirty="0">
                <a:solidFill>
                  <a:schemeClr val="tx1"/>
                </a:solidFill>
                <a:latin typeface="IBM Plex Sans" charset="0"/>
                <a:ea typeface="IBM Plex Sans" charset="0"/>
                <a:cs typeface="IBM Plex Sans" charset="0"/>
              </a:rPr>
              <a:t> )</a:t>
            </a:r>
          </a:p>
        </p:txBody>
      </p:sp>
      <p:sp>
        <p:nvSpPr>
          <p:cNvPr id="11" name="TextBox 10">
            <a:extLst>
              <a:ext uri="{FF2B5EF4-FFF2-40B4-BE49-F238E27FC236}">
                <a16:creationId xmlns:a16="http://schemas.microsoft.com/office/drawing/2014/main" id="{F5B573A1-A21F-E84B-8743-842CECE7D1C5}"/>
              </a:ext>
            </a:extLst>
          </p:cNvPr>
          <p:cNvSpPr txBox="1"/>
          <p:nvPr/>
        </p:nvSpPr>
        <p:spPr>
          <a:xfrm>
            <a:off x="1040880" y="918301"/>
            <a:ext cx="6193536" cy="285271"/>
          </a:xfrm>
          <a:prstGeom prst="rect">
            <a:avLst/>
          </a:prstGeom>
          <a:noFill/>
        </p:spPr>
        <p:txBody>
          <a:bodyPr wrap="square" rtlCol="0">
            <a:spAutoFit/>
          </a:bodyPr>
          <a:lstStyle/>
          <a:p>
            <a:pPr algn="l">
              <a:lnSpc>
                <a:spcPts val="1600"/>
              </a:lnSpc>
              <a:spcAft>
                <a:spcPts val="600"/>
              </a:spcAft>
            </a:pPr>
            <a:r>
              <a:rPr lang="en-US" sz="1200" dirty="0">
                <a:solidFill>
                  <a:schemeClr val="tx1"/>
                </a:solidFill>
                <a:latin typeface="IBM Plex Sans" charset="0"/>
                <a:ea typeface="IBM Plex Sans" charset="0"/>
                <a:cs typeface="IBM Plex Sans" charset="0"/>
              </a:rPr>
              <a:t>Deploy Applications to </a:t>
            </a:r>
            <a:r>
              <a:rPr lang="en-US" sz="1200" dirty="0">
                <a:latin typeface="IBM Plex Sans" charset="0"/>
                <a:ea typeface="IBM Plex Sans" charset="0"/>
                <a:cs typeface="IBM Plex Sans" charset="0"/>
              </a:rPr>
              <a:t>C</a:t>
            </a:r>
            <a:r>
              <a:rPr lang="en-US" sz="1200" dirty="0">
                <a:solidFill>
                  <a:schemeClr val="tx1"/>
                </a:solidFill>
                <a:latin typeface="IBM Plex Sans" charset="0"/>
                <a:ea typeface="IBM Plex Sans" charset="0"/>
                <a:cs typeface="IBM Plex Sans" charset="0"/>
              </a:rPr>
              <a:t>loud in a Containerized OKD Cluster ( </a:t>
            </a:r>
            <a:r>
              <a:rPr lang="en-US" sz="1200" dirty="0" err="1">
                <a:solidFill>
                  <a:schemeClr val="tx1"/>
                </a:solidFill>
                <a:latin typeface="IBM Plex Sans" charset="0"/>
                <a:ea typeface="IBM Plex Sans" charset="0"/>
                <a:cs typeface="IBM Plex Sans" charset="0"/>
              </a:rPr>
              <a:t>Openshift</a:t>
            </a:r>
            <a:r>
              <a:rPr lang="en-US" sz="1200" dirty="0">
                <a:solidFill>
                  <a:schemeClr val="tx1"/>
                </a:solidFill>
                <a:latin typeface="IBM Plex Sans" charset="0"/>
                <a:ea typeface="IBM Plex Sans" charset="0"/>
                <a:cs typeface="IBM Plex Sans" charset="0"/>
              </a:rPr>
              <a:t> )</a:t>
            </a:r>
          </a:p>
        </p:txBody>
      </p:sp>
    </p:spTree>
    <p:extLst>
      <p:ext uri="{BB962C8B-B14F-4D97-AF65-F5344CB8AC3E}">
        <p14:creationId xmlns:p14="http://schemas.microsoft.com/office/powerpoint/2010/main" val="887897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0E9B4-380B-3D4F-AD89-00FDE173699B}"/>
              </a:ext>
            </a:extLst>
          </p:cNvPr>
          <p:cNvSpPr>
            <a:spLocks noGrp="1"/>
          </p:cNvSpPr>
          <p:nvPr>
            <p:ph type="title"/>
          </p:nvPr>
        </p:nvSpPr>
        <p:spPr/>
        <p:txBody>
          <a:bodyPr/>
          <a:lstStyle/>
          <a:p>
            <a:r>
              <a:rPr lang="en-US" dirty="0"/>
              <a:t>	</a:t>
            </a:r>
          </a:p>
        </p:txBody>
      </p:sp>
      <p:sp>
        <p:nvSpPr>
          <p:cNvPr id="3" name="Footer Placeholder 2">
            <a:extLst>
              <a:ext uri="{FF2B5EF4-FFF2-40B4-BE49-F238E27FC236}">
                <a16:creationId xmlns:a16="http://schemas.microsoft.com/office/drawing/2014/main" id="{CCE0AF31-413A-C443-8639-FA2E1C2943A5}"/>
              </a:ext>
            </a:extLst>
          </p:cNvPr>
          <p:cNvSpPr>
            <a:spLocks noGrp="1"/>
          </p:cNvSpPr>
          <p:nvPr>
            <p:ph type="ftr" sz="quarter" idx="10"/>
          </p:nvPr>
        </p:nvSpPr>
        <p:spPr/>
        <p:txBody>
          <a:bodyPr/>
          <a:lstStyle/>
          <a:p>
            <a:r>
              <a:rPr lang="en-US"/>
              <a:t>IBM Developer Advocacy - North America East</a:t>
            </a:r>
            <a:endParaRPr lang="en-US" dirty="0"/>
          </a:p>
        </p:txBody>
      </p:sp>
      <p:pic>
        <p:nvPicPr>
          <p:cNvPr id="5" name="Picture 4">
            <a:extLst>
              <a:ext uri="{FF2B5EF4-FFF2-40B4-BE49-F238E27FC236}">
                <a16:creationId xmlns:a16="http://schemas.microsoft.com/office/drawing/2014/main" id="{118B21CB-D44E-8846-A238-ED7FC102FBF7}"/>
              </a:ext>
            </a:extLst>
          </p:cNvPr>
          <p:cNvPicPr>
            <a:picLocks noChangeAspect="1"/>
          </p:cNvPicPr>
          <p:nvPr/>
        </p:nvPicPr>
        <p:blipFill>
          <a:blip r:embed="rId2"/>
          <a:stretch>
            <a:fillRect/>
          </a:stretch>
        </p:blipFill>
        <p:spPr>
          <a:xfrm>
            <a:off x="12490" y="0"/>
            <a:ext cx="9119020" cy="5143500"/>
          </a:xfrm>
          <a:prstGeom prst="rect">
            <a:avLst/>
          </a:prstGeom>
        </p:spPr>
      </p:pic>
    </p:spTree>
    <p:extLst>
      <p:ext uri="{BB962C8B-B14F-4D97-AF65-F5344CB8AC3E}">
        <p14:creationId xmlns:p14="http://schemas.microsoft.com/office/powerpoint/2010/main" val="3461037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769C-D1CF-AF4E-84DE-B2BB76F5C86A}"/>
              </a:ext>
            </a:extLst>
          </p:cNvPr>
          <p:cNvSpPr>
            <a:spLocks noGrp="1"/>
          </p:cNvSpPr>
          <p:nvPr>
            <p:ph type="title"/>
          </p:nvPr>
        </p:nvSpPr>
        <p:spPr/>
        <p:txBody>
          <a:bodyPr/>
          <a:lstStyle/>
          <a:p>
            <a:r>
              <a:rPr lang="en-US" dirty="0"/>
              <a:t>What is Reactive?</a:t>
            </a:r>
          </a:p>
        </p:txBody>
      </p:sp>
      <p:sp>
        <p:nvSpPr>
          <p:cNvPr id="3" name="Footer Placeholder 2">
            <a:extLst>
              <a:ext uri="{FF2B5EF4-FFF2-40B4-BE49-F238E27FC236}">
                <a16:creationId xmlns:a16="http://schemas.microsoft.com/office/drawing/2014/main" id="{1A6C07D0-92F2-DB43-A46C-4668FA887FB9}"/>
              </a:ext>
            </a:extLst>
          </p:cNvPr>
          <p:cNvSpPr>
            <a:spLocks noGrp="1"/>
          </p:cNvSpPr>
          <p:nvPr>
            <p:ph type="ftr" sz="quarter" idx="10"/>
          </p:nvPr>
        </p:nvSpPr>
        <p:spPr/>
        <p:txBody>
          <a:bodyPr/>
          <a:lstStyle/>
          <a:p>
            <a:r>
              <a:rPr lang="en-US"/>
              <a:t>IBM Developer Advocacy - North America East</a:t>
            </a:r>
            <a:endParaRPr lang="en-US" dirty="0"/>
          </a:p>
        </p:txBody>
      </p:sp>
      <p:sp>
        <p:nvSpPr>
          <p:cNvPr id="4" name="TextBox 3">
            <a:extLst>
              <a:ext uri="{FF2B5EF4-FFF2-40B4-BE49-F238E27FC236}">
                <a16:creationId xmlns:a16="http://schemas.microsoft.com/office/drawing/2014/main" id="{D72A0A52-9626-2941-9F92-0886AAF1C627}"/>
              </a:ext>
            </a:extLst>
          </p:cNvPr>
          <p:cNvSpPr txBox="1"/>
          <p:nvPr/>
        </p:nvSpPr>
        <p:spPr>
          <a:xfrm>
            <a:off x="2079677" y="2330980"/>
            <a:ext cx="3890929" cy="1388137"/>
          </a:xfrm>
          <a:prstGeom prst="rect">
            <a:avLst/>
          </a:prstGeom>
          <a:noFill/>
        </p:spPr>
        <p:txBody>
          <a:bodyPr wrap="square" rtlCol="0">
            <a:spAutoFit/>
          </a:bodyPr>
          <a:lstStyle/>
          <a:p>
            <a:pPr>
              <a:lnSpc>
                <a:spcPts val="1600"/>
              </a:lnSpc>
              <a:spcAft>
                <a:spcPts val="600"/>
              </a:spcAft>
            </a:pPr>
            <a:r>
              <a:rPr lang="en-US" sz="1200" dirty="0"/>
              <a:t>Organizations working in disparate domains are independently discovering </a:t>
            </a:r>
            <a:r>
              <a:rPr lang="en-US" sz="1200" b="1" dirty="0"/>
              <a:t>patterns</a:t>
            </a:r>
            <a:r>
              <a:rPr lang="en-US" sz="1200" dirty="0"/>
              <a:t> for building software that look the same.</a:t>
            </a:r>
          </a:p>
          <a:p>
            <a:pPr>
              <a:lnSpc>
                <a:spcPts val="1600"/>
              </a:lnSpc>
              <a:spcAft>
                <a:spcPts val="600"/>
              </a:spcAft>
            </a:pPr>
            <a:r>
              <a:rPr lang="en-US" sz="1200" dirty="0"/>
              <a:t>These systems are more </a:t>
            </a:r>
            <a:r>
              <a:rPr lang="en-US" sz="1200" b="1" dirty="0"/>
              <a:t>robust</a:t>
            </a:r>
            <a:r>
              <a:rPr lang="en-US" sz="1200" dirty="0"/>
              <a:t>, more </a:t>
            </a:r>
            <a:r>
              <a:rPr lang="en-US" sz="1200" b="1" dirty="0"/>
              <a:t>resilient</a:t>
            </a:r>
            <a:r>
              <a:rPr lang="en-US" sz="1200" dirty="0"/>
              <a:t>,</a:t>
            </a:r>
            <a:br>
              <a:rPr lang="en-US" sz="1200" dirty="0"/>
            </a:br>
            <a:r>
              <a:rPr lang="en-US" sz="1200" dirty="0"/>
              <a:t>more </a:t>
            </a:r>
            <a:r>
              <a:rPr lang="en-US" sz="1200" b="1" dirty="0"/>
              <a:t>flexible</a:t>
            </a:r>
            <a:r>
              <a:rPr lang="en-US" sz="1200" dirty="0"/>
              <a:t> and better positioned to meet modern</a:t>
            </a:r>
            <a:br>
              <a:rPr lang="en-US" sz="1200" dirty="0"/>
            </a:br>
            <a:r>
              <a:rPr lang="en-US" sz="1200" dirty="0"/>
              <a:t>demands. ...  We call these </a:t>
            </a:r>
            <a:r>
              <a:rPr lang="en-US" sz="1200" b="1" dirty="0"/>
              <a:t>Reactive</a:t>
            </a:r>
            <a:r>
              <a:rPr lang="en-US" sz="1200" dirty="0"/>
              <a:t> Systems.</a:t>
            </a:r>
            <a:endParaRPr lang="en-US" sz="1200" dirty="0">
              <a:solidFill>
                <a:schemeClr val="tx1"/>
              </a:solidFill>
              <a:latin typeface="IBM Plex Sans" charset="0"/>
              <a:ea typeface="IBM Plex Sans" charset="0"/>
              <a:cs typeface="IBM Plex Sans" charset="0"/>
            </a:endParaRPr>
          </a:p>
        </p:txBody>
      </p:sp>
      <p:sp>
        <p:nvSpPr>
          <p:cNvPr id="8" name="TextBox 7">
            <a:extLst>
              <a:ext uri="{FF2B5EF4-FFF2-40B4-BE49-F238E27FC236}">
                <a16:creationId xmlns:a16="http://schemas.microsoft.com/office/drawing/2014/main" id="{2C2F6589-ECE1-6F41-85F5-4969BA7984EE}"/>
              </a:ext>
            </a:extLst>
          </p:cNvPr>
          <p:cNvSpPr txBox="1"/>
          <p:nvPr/>
        </p:nvSpPr>
        <p:spPr>
          <a:xfrm>
            <a:off x="2079677" y="1349662"/>
            <a:ext cx="4142231" cy="777713"/>
          </a:xfrm>
          <a:prstGeom prst="rect">
            <a:avLst/>
          </a:prstGeom>
          <a:noFill/>
        </p:spPr>
        <p:txBody>
          <a:bodyPr wrap="square" rtlCol="0">
            <a:spAutoFit/>
          </a:bodyPr>
          <a:lstStyle/>
          <a:p>
            <a:r>
              <a:rPr lang="en-US" sz="2400" dirty="0">
                <a:latin typeface="Inconsolata for Powerline Mediu" panose="020B0609030003000000" pitchFamily="49" charset="0"/>
              </a:rPr>
              <a:t>The Reactive Manifesto</a:t>
            </a:r>
          </a:p>
          <a:p>
            <a:r>
              <a:rPr lang="en-US" sz="800" i="1" dirty="0"/>
              <a:t>Published on September 16 2014. (v2.0) </a:t>
            </a:r>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pic>
        <p:nvPicPr>
          <p:cNvPr id="10" name="Picture 9">
            <a:extLst>
              <a:ext uri="{FF2B5EF4-FFF2-40B4-BE49-F238E27FC236}">
                <a16:creationId xmlns:a16="http://schemas.microsoft.com/office/drawing/2014/main" id="{6E437E00-14B9-6946-8521-E77E2621CCED}"/>
              </a:ext>
            </a:extLst>
          </p:cNvPr>
          <p:cNvPicPr>
            <a:picLocks noChangeAspect="1"/>
          </p:cNvPicPr>
          <p:nvPr/>
        </p:nvPicPr>
        <p:blipFill>
          <a:blip r:embed="rId3"/>
          <a:stretch>
            <a:fillRect/>
          </a:stretch>
        </p:blipFill>
        <p:spPr>
          <a:xfrm>
            <a:off x="6972300" y="0"/>
            <a:ext cx="2171700" cy="1790700"/>
          </a:xfrm>
          <a:prstGeom prst="rect">
            <a:avLst/>
          </a:prstGeom>
        </p:spPr>
      </p:pic>
      <p:sp>
        <p:nvSpPr>
          <p:cNvPr id="11" name="TextBox 10">
            <a:extLst>
              <a:ext uri="{FF2B5EF4-FFF2-40B4-BE49-F238E27FC236}">
                <a16:creationId xmlns:a16="http://schemas.microsoft.com/office/drawing/2014/main" id="{89B737F3-AD98-0B4C-B24A-978873643289}"/>
              </a:ext>
            </a:extLst>
          </p:cNvPr>
          <p:cNvSpPr txBox="1"/>
          <p:nvPr/>
        </p:nvSpPr>
        <p:spPr>
          <a:xfrm>
            <a:off x="2079677" y="3922722"/>
            <a:ext cx="2255746" cy="271164"/>
          </a:xfrm>
          <a:prstGeom prst="rect">
            <a:avLst/>
          </a:prstGeom>
          <a:noFill/>
        </p:spPr>
        <p:txBody>
          <a:bodyPr wrap="none" rtlCol="0">
            <a:spAutoFit/>
          </a:bodyPr>
          <a:lstStyle/>
          <a:p>
            <a:pPr>
              <a:lnSpc>
                <a:spcPts val="1600"/>
              </a:lnSpc>
              <a:spcAft>
                <a:spcPts val="600"/>
              </a:spcAft>
            </a:pPr>
            <a:r>
              <a:rPr lang="en-US" sz="1200" baseline="-25000" dirty="0">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hlinkClick r:id="rId4"/>
              </a:rPr>
              <a:t>https://</a:t>
            </a:r>
            <a:r>
              <a:rPr lang="en-US" sz="1200" baseline="-25000" dirty="0" err="1">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hlinkClick r:id="rId4"/>
              </a:rPr>
              <a:t>www.ReactiveManifesto.org</a:t>
            </a:r>
            <a:r>
              <a:rPr lang="en-US" sz="1200" baseline="-25000" dirty="0">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hlinkClick r:id="rId4"/>
              </a:rPr>
              <a:t>/</a:t>
            </a:r>
            <a:endParaRPr lang="en-US" sz="1200" baseline="-25000" dirty="0">
              <a:solidFill>
                <a:schemeClr val="tx1"/>
              </a:solidFill>
              <a:latin typeface="Droid Sans Mono for Powerline" panose="020B0609030804020204" pitchFamily="49" charset="0"/>
              <a:ea typeface="Droid Sans Mono for Powerline" panose="020B0609030804020204" pitchFamily="49" charset="0"/>
              <a:cs typeface="Droid Sans Mono for Powerline" panose="020B0609030804020204" pitchFamily="49" charset="0"/>
            </a:endParaRPr>
          </a:p>
        </p:txBody>
      </p:sp>
      <p:sp>
        <p:nvSpPr>
          <p:cNvPr id="9" name="Oval 8">
            <a:extLst>
              <a:ext uri="{FF2B5EF4-FFF2-40B4-BE49-F238E27FC236}">
                <a16:creationId xmlns:a16="http://schemas.microsoft.com/office/drawing/2014/main" id="{A7710A94-FB96-A149-81C5-CE3B8EC6CC0E}"/>
              </a:ext>
            </a:extLst>
          </p:cNvPr>
          <p:cNvSpPr/>
          <p:nvPr/>
        </p:nvSpPr>
        <p:spPr bwMode="auto">
          <a:xfrm>
            <a:off x="8087096" y="4286992"/>
            <a:ext cx="296883" cy="296883"/>
          </a:xfrm>
          <a:prstGeom prst="ellipse">
            <a:avLst/>
          </a:prstGeom>
          <a:solidFill>
            <a:schemeClr val="accent6">
              <a:lumMod val="90000"/>
            </a:schemeClr>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spTree>
    <p:extLst>
      <p:ext uri="{BB962C8B-B14F-4D97-AF65-F5344CB8AC3E}">
        <p14:creationId xmlns:p14="http://schemas.microsoft.com/office/powerpoint/2010/main" val="31865208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CE0AF31-413A-C443-8639-FA2E1C2943A5}"/>
              </a:ext>
            </a:extLst>
          </p:cNvPr>
          <p:cNvSpPr>
            <a:spLocks noGrp="1"/>
          </p:cNvSpPr>
          <p:nvPr>
            <p:ph type="ftr" sz="quarter" idx="10"/>
          </p:nvPr>
        </p:nvSpPr>
        <p:spPr/>
        <p:txBody>
          <a:bodyPr/>
          <a:lstStyle/>
          <a:p>
            <a:r>
              <a:rPr lang="en-US"/>
              <a:t>IBM Developer Advocacy - North America East</a:t>
            </a:r>
            <a:endParaRPr lang="en-US" dirty="0"/>
          </a:p>
        </p:txBody>
      </p:sp>
      <p:pic>
        <p:nvPicPr>
          <p:cNvPr id="8" name="Picture 7">
            <a:extLst>
              <a:ext uri="{FF2B5EF4-FFF2-40B4-BE49-F238E27FC236}">
                <a16:creationId xmlns:a16="http://schemas.microsoft.com/office/drawing/2014/main" id="{D45FDBA9-9814-F440-A905-B5BE13BEEF72}"/>
              </a:ext>
            </a:extLst>
          </p:cNvPr>
          <p:cNvPicPr>
            <a:picLocks noChangeAspect="1"/>
          </p:cNvPicPr>
          <p:nvPr/>
        </p:nvPicPr>
        <p:blipFill>
          <a:blip r:embed="rId2"/>
          <a:stretch>
            <a:fillRect/>
          </a:stretch>
        </p:blipFill>
        <p:spPr>
          <a:xfrm>
            <a:off x="0" y="463489"/>
            <a:ext cx="9144000" cy="4216522"/>
          </a:xfrm>
          <a:prstGeom prst="rect">
            <a:avLst/>
          </a:prstGeom>
        </p:spPr>
      </p:pic>
    </p:spTree>
    <p:extLst>
      <p:ext uri="{BB962C8B-B14F-4D97-AF65-F5344CB8AC3E}">
        <p14:creationId xmlns:p14="http://schemas.microsoft.com/office/powerpoint/2010/main" val="18651896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659931EE-2ADF-994E-9233-76E803E2CBCF}"/>
              </a:ext>
            </a:extLst>
          </p:cNvPr>
          <p:cNvPicPr>
            <a:picLocks noGrp="1" noChangeAspect="1"/>
          </p:cNvPicPr>
          <p:nvPr>
            <p:ph type="pic" sz="quarter" idx="14"/>
          </p:nvPr>
        </p:nvPicPr>
        <p:blipFill>
          <a:blip r:embed="rId3" cstate="hqprint">
            <a:extLst>
              <a:ext uri="{28A0092B-C50C-407E-A947-70E740481C1C}">
                <a14:useLocalDpi xmlns:a14="http://schemas.microsoft.com/office/drawing/2010/main"/>
              </a:ext>
            </a:extLst>
          </a:blip>
          <a:srcRect/>
          <a:stretch>
            <a:fillRect/>
          </a:stretch>
        </p:blipFill>
        <p:spPr>
          <a:xfrm>
            <a:off x="4052930" y="0"/>
            <a:ext cx="5158796" cy="5803646"/>
          </a:xfrm>
        </p:spPr>
      </p:pic>
      <p:sp>
        <p:nvSpPr>
          <p:cNvPr id="3" name="Title 2">
            <a:extLst>
              <a:ext uri="{FF2B5EF4-FFF2-40B4-BE49-F238E27FC236}">
                <a16:creationId xmlns:a16="http://schemas.microsoft.com/office/drawing/2014/main" id="{183A398E-5885-554E-A190-B5D5717E47DE}"/>
              </a:ext>
            </a:extLst>
          </p:cNvPr>
          <p:cNvSpPr>
            <a:spLocks noGrp="1"/>
          </p:cNvSpPr>
          <p:nvPr>
            <p:ph type="title"/>
          </p:nvPr>
        </p:nvSpPr>
        <p:spPr>
          <a:xfrm>
            <a:off x="1492847" y="2169414"/>
            <a:ext cx="4142232" cy="804672"/>
          </a:xfrm>
        </p:spPr>
        <p:txBody>
          <a:bodyPr/>
          <a:lstStyle/>
          <a:p>
            <a:r>
              <a:rPr lang="en-US" sz="6000" dirty="0"/>
              <a:t>Q&amp;A</a:t>
            </a:r>
          </a:p>
        </p:txBody>
      </p:sp>
      <p:sp>
        <p:nvSpPr>
          <p:cNvPr id="4" name="Footer Placeholder 3">
            <a:extLst>
              <a:ext uri="{FF2B5EF4-FFF2-40B4-BE49-F238E27FC236}">
                <a16:creationId xmlns:a16="http://schemas.microsoft.com/office/drawing/2014/main" id="{79F95E74-B4C0-B14E-9628-3E7264041A53}"/>
              </a:ext>
            </a:extLst>
          </p:cNvPr>
          <p:cNvSpPr>
            <a:spLocks noGrp="1"/>
          </p:cNvSpPr>
          <p:nvPr>
            <p:ph type="ftr" sz="quarter" idx="10"/>
          </p:nvPr>
        </p:nvSpPr>
        <p:spPr/>
        <p:txBody>
          <a:bodyPr/>
          <a:lstStyle/>
          <a:p>
            <a:r>
              <a:rPr lang="en-US"/>
              <a:t>IBM Developer Advocacy - North America East</a:t>
            </a:r>
            <a:endParaRPr lang="en-US" dirty="0"/>
          </a:p>
        </p:txBody>
      </p:sp>
      <p:sp>
        <p:nvSpPr>
          <p:cNvPr id="6" name="Text Placeholder 5">
            <a:extLst>
              <a:ext uri="{FF2B5EF4-FFF2-40B4-BE49-F238E27FC236}">
                <a16:creationId xmlns:a16="http://schemas.microsoft.com/office/drawing/2014/main" id="{1485A8BB-6057-2547-9F71-00B6BF2485B6}"/>
              </a:ext>
            </a:extLst>
          </p:cNvPr>
          <p:cNvSpPr>
            <a:spLocks noGrp="1"/>
          </p:cNvSpPr>
          <p:nvPr>
            <p:ph type="body" sz="quarter" idx="13"/>
          </p:nvPr>
        </p:nvSpPr>
        <p:spPr>
          <a:xfrm>
            <a:off x="279746" y="645707"/>
            <a:ext cx="4123944" cy="3961462"/>
          </a:xfrm>
        </p:spPr>
        <p:txBody>
          <a:bodyPr/>
          <a:lstStyle/>
          <a:p>
            <a:br>
              <a:rPr lang="en-US" dirty="0"/>
            </a:br>
            <a:br>
              <a:rPr lang="en-US" dirty="0"/>
            </a:br>
            <a:endParaRPr lang="en-US" dirty="0"/>
          </a:p>
        </p:txBody>
      </p:sp>
    </p:spTree>
    <p:extLst>
      <p:ext uri="{BB962C8B-B14F-4D97-AF65-F5344CB8AC3E}">
        <p14:creationId xmlns:p14="http://schemas.microsoft.com/office/powerpoint/2010/main" val="39234386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0" y="0"/>
            <a:ext cx="9144000" cy="188913"/>
          </a:xfrm>
          <a:prstGeom prst="rect">
            <a:avLst/>
          </a:prstGeom>
          <a:solidFill>
            <a:schemeClr val="accent3"/>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472480" y="188913"/>
            <a:ext cx="7741840" cy="4269059"/>
          </a:xfrm>
        </p:spPr>
        <p:txBody>
          <a:bodyPr/>
          <a:lstStyle/>
          <a:p>
            <a:pPr>
              <a:lnSpc>
                <a:spcPct val="150000"/>
              </a:lnSpc>
              <a:spcAft>
                <a:spcPts val="500"/>
              </a:spcAft>
            </a:pPr>
            <a:r>
              <a:rPr lang="en-US" b="1" dirty="0"/>
              <a:t>Resources</a:t>
            </a:r>
            <a:br>
              <a:rPr lang="en-US" sz="1000" dirty="0"/>
            </a:br>
            <a:r>
              <a:rPr lang="en-US" sz="1000" dirty="0"/>
              <a:t>full demo code in this presentation</a:t>
            </a:r>
            <a:br>
              <a:rPr lang="en-US" sz="1000" dirty="0"/>
            </a:br>
            <a:r>
              <a:rPr lang="en-US" sz="1000" dirty="0">
                <a:hlinkClick r:id="rId3"/>
              </a:rPr>
              <a:t>https://github.ibm.com/mary-grygleski/vtcc_akka_helloworld</a:t>
            </a:r>
            <a:r>
              <a:rPr lang="en-US" sz="1000" dirty="0"/>
              <a:t> - Mary </a:t>
            </a:r>
            <a:r>
              <a:rPr lang="en-US" sz="1000" dirty="0" err="1"/>
              <a:t>Grygleski</a:t>
            </a:r>
            <a:br>
              <a:rPr lang="en-US" sz="1000" dirty="0"/>
            </a:br>
            <a:r>
              <a:rPr lang="en-US" sz="1000" i="1" u="sng" dirty="0">
                <a:hlinkClick r:id="rId4"/>
              </a:rPr>
              <a:t>https://github.com/mckeeh3/akka-java-cluster-kubernetes</a:t>
            </a:r>
            <a:r>
              <a:rPr lang="en-US" sz="1000" i="1" u="sng" dirty="0"/>
              <a:t> - </a:t>
            </a:r>
            <a:r>
              <a:rPr lang="en-US" sz="1000" i="1" dirty="0"/>
              <a:t>Hugh McKee</a:t>
            </a:r>
            <a:br>
              <a:rPr lang="en-US" sz="1000" i="1" u="sng" dirty="0"/>
            </a:br>
            <a:br>
              <a:rPr lang="en-US" sz="1000" dirty="0"/>
            </a:br>
            <a:r>
              <a:rPr lang="en-US" sz="1000" dirty="0"/>
              <a:t>Reactive Architecture and programming</a:t>
            </a:r>
            <a:br>
              <a:rPr lang="en-US" sz="1000" i="1" u="sng" dirty="0"/>
            </a:br>
            <a:r>
              <a:rPr lang="en-US" sz="1000" i="1" u="sng" dirty="0">
                <a:hlinkClick r:id="rId5"/>
              </a:rPr>
              <a:t>https://developer.ibm.com/technologies/reactive-systems/</a:t>
            </a:r>
            <a:br>
              <a:rPr lang="en-US" sz="1000" i="1" u="sng" dirty="0"/>
            </a:br>
            <a:r>
              <a:rPr lang="en-US" sz="1000" i="1" u="sng" dirty="0">
                <a:hlinkClick r:id="rId6"/>
              </a:rPr>
              <a:t>https://www.reactivemanifesto.org/</a:t>
            </a:r>
            <a:br>
              <a:rPr lang="en-US" sz="1000" i="1" u="sng" dirty="0"/>
            </a:br>
            <a:br>
              <a:rPr lang="en-US" sz="1000" i="1" u="sng" dirty="0"/>
            </a:br>
            <a:r>
              <a:rPr lang="en-US" sz="1000" dirty="0"/>
              <a:t>Actor Model of Computation - Scalable Robust Information Systems </a:t>
            </a:r>
            <a:r>
              <a:rPr lang="en-US" sz="1000" i="1" u="sng" dirty="0"/>
              <a:t>C</a:t>
            </a:r>
            <a:r>
              <a:rPr lang="en-US" sz="1000" dirty="0"/>
              <a:t>arl Hewitt </a:t>
            </a:r>
            <a:r>
              <a:rPr lang="en-US" sz="1000" dirty="0">
                <a:hlinkClick r:id="rId7"/>
              </a:rPr>
              <a:t>https://arxiv.org/ftp/arxiv/papers/1008/1008.1459.pdf</a:t>
            </a:r>
            <a:br>
              <a:rPr lang="en-US" sz="1000" dirty="0"/>
            </a:br>
            <a:br>
              <a:rPr lang="en-US" sz="1000" dirty="0"/>
            </a:br>
            <a:r>
              <a:rPr lang="en-US" sz="1000" dirty="0" err="1"/>
              <a:t>Akka</a:t>
            </a:r>
            <a:r>
              <a:rPr lang="en-US" sz="1000" dirty="0"/>
              <a:t> Actors</a:t>
            </a:r>
            <a:br>
              <a:rPr lang="en-US" sz="1000" dirty="0"/>
            </a:br>
            <a:r>
              <a:rPr lang="en-US" sz="1000" dirty="0">
                <a:hlinkClick r:id="rId8"/>
              </a:rPr>
              <a:t>https://doc.akka.io/docs/akka/current/actors.html</a:t>
            </a:r>
            <a:br>
              <a:rPr lang="en-US" sz="1000" dirty="0"/>
            </a:br>
            <a:r>
              <a:rPr lang="en-US" sz="1000" dirty="0"/>
              <a:t>How </a:t>
            </a:r>
            <a:r>
              <a:rPr lang="en-US" sz="1000" dirty="0" err="1"/>
              <a:t>Akka</a:t>
            </a:r>
            <a:r>
              <a:rPr lang="en-US" sz="1000" dirty="0"/>
              <a:t> Works: 'At Most Once' Message Delivery – Hugh McKee</a:t>
            </a:r>
            <a:br>
              <a:rPr lang="en-US" sz="1000" b="1" dirty="0"/>
            </a:br>
            <a:r>
              <a:rPr lang="en-US" sz="1000" dirty="0">
                <a:hlinkClick r:id="rId9"/>
              </a:rPr>
              <a:t>https://www.lightbend.com/blog/how-akka-works-at-most-once-message-delivery</a:t>
            </a:r>
            <a:br>
              <a:rPr lang="en-US" sz="1000" dirty="0"/>
            </a:br>
            <a:br>
              <a:rPr lang="en-US" sz="1000" dirty="0"/>
            </a:br>
            <a:br>
              <a:rPr lang="en-US" sz="1000" i="1" u="sng" dirty="0"/>
            </a:br>
            <a:br>
              <a:rPr lang="en-US" sz="1000" i="1" u="sng" dirty="0"/>
            </a:br>
            <a:br>
              <a:rPr lang="en-US" sz="1000" i="1" u="sng" dirty="0"/>
            </a:br>
            <a:endParaRPr lang="en-US" sz="1000"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p:txBody>
          <a:bodyPr/>
          <a:lstStyle/>
          <a:p>
            <a:r>
              <a:rPr lang="en-US" dirty="0"/>
              <a:t>IBM Developer Advocacy - North America East</a:t>
            </a:r>
          </a:p>
        </p:txBody>
      </p:sp>
    </p:spTree>
    <p:extLst>
      <p:ext uri="{BB962C8B-B14F-4D97-AF65-F5344CB8AC3E}">
        <p14:creationId xmlns:p14="http://schemas.microsoft.com/office/powerpoint/2010/main" val="438505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0" y="0"/>
            <a:ext cx="9144000" cy="188913"/>
          </a:xfrm>
          <a:prstGeom prst="rect">
            <a:avLst/>
          </a:prstGeom>
          <a:solidFill>
            <a:schemeClr val="accent3"/>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472480" y="188913"/>
            <a:ext cx="7741840" cy="4269059"/>
          </a:xfrm>
        </p:spPr>
        <p:txBody>
          <a:bodyPr/>
          <a:lstStyle/>
          <a:p>
            <a:pPr>
              <a:lnSpc>
                <a:spcPct val="100000"/>
              </a:lnSpc>
            </a:pPr>
            <a:r>
              <a:rPr lang="en-US" b="1" dirty="0"/>
              <a:t>Resources</a:t>
            </a:r>
            <a:br>
              <a:rPr lang="en-US" b="1" dirty="0"/>
            </a:br>
            <a:br>
              <a:rPr lang="en-US" sz="1000" dirty="0"/>
            </a:br>
            <a:r>
              <a:rPr lang="en-US" sz="1000" dirty="0"/>
              <a:t>Reactive Microsystems - The Evolution Of Microservices At Scale: Free O'Reilly Report By Jonas </a:t>
            </a:r>
            <a:r>
              <a:rPr lang="en-US" sz="1000" dirty="0" err="1"/>
              <a:t>Bonér</a:t>
            </a:r>
            <a:br>
              <a:rPr lang="en-US" sz="1000" b="1" dirty="0"/>
            </a:br>
            <a:r>
              <a:rPr lang="en-US" sz="1000" dirty="0">
                <a:hlinkClick r:id="rId3"/>
              </a:rPr>
              <a:t>https://www.lightbend.com/blog/reactive-microsystems-the-evolution-of-microservices-at-scale-free-oreilly-report-by-jonas-boner</a:t>
            </a:r>
            <a:br>
              <a:rPr lang="en-US" sz="1000" dirty="0"/>
            </a:br>
            <a:br>
              <a:rPr lang="en-US" sz="1000" dirty="0"/>
            </a:br>
            <a:r>
              <a:rPr lang="en-US" sz="1000" dirty="0" err="1"/>
              <a:t>Akka</a:t>
            </a:r>
            <a:r>
              <a:rPr lang="en-US" sz="1000" dirty="0"/>
              <a:t> Cookbook by Piyush Mishra, Héctor </a:t>
            </a:r>
            <a:r>
              <a:rPr lang="en-US" sz="1000" dirty="0" err="1"/>
              <a:t>Veiga</a:t>
            </a:r>
            <a:r>
              <a:rPr lang="en-US" sz="1000" dirty="0"/>
              <a:t> Ortiz</a:t>
            </a:r>
            <a:br>
              <a:rPr lang="en-US" sz="1000" dirty="0"/>
            </a:br>
            <a:r>
              <a:rPr lang="en-US" sz="1000" dirty="0">
                <a:hlinkClick r:id="rId4"/>
              </a:rPr>
              <a:t>https://www.oreilly.com/library/view/akka-cookbook/9781785288180/</a:t>
            </a:r>
            <a:br>
              <a:rPr lang="en-US" sz="1000" dirty="0"/>
            </a:br>
            <a:br>
              <a:rPr lang="en-US" sz="1000" dirty="0"/>
            </a:br>
            <a:r>
              <a:rPr lang="en-US" sz="1000" dirty="0"/>
              <a:t>CQRS/EVENT SOURCING</a:t>
            </a:r>
            <a:br>
              <a:rPr lang="en-US" sz="1000" dirty="0"/>
            </a:br>
            <a:r>
              <a:rPr lang="en-US" sz="1000" i="1" u="sng" dirty="0">
                <a:hlinkClick r:id="rId5"/>
              </a:rPr>
              <a:t>https://martinfowler.com/bliki/CQRS.html</a:t>
            </a:r>
            <a:r>
              <a:rPr lang="en-US" sz="1000" i="1" u="sng" dirty="0"/>
              <a:t> </a:t>
            </a:r>
            <a:r>
              <a:rPr lang="en-US" sz="1000" i="1" dirty="0"/>
              <a:t>- Martin Fowler</a:t>
            </a:r>
            <a:br>
              <a:rPr lang="en-US" sz="1000" i="1" u="sng" dirty="0"/>
            </a:br>
            <a:br>
              <a:rPr lang="en-US" sz="1000" i="1" u="sng" dirty="0"/>
            </a:br>
            <a:r>
              <a:rPr lang="en-US" sz="1000" dirty="0">
                <a:solidFill>
                  <a:schemeClr val="accent1"/>
                </a:solidFill>
                <a:hlinkClick r:id="rId6">
                  <a:extLst>
                    <a:ext uri="{A12FA001-AC4F-418D-AE19-62706E023703}">
                      <ahyp:hlinkClr xmlns:ahyp="http://schemas.microsoft.com/office/drawing/2018/hyperlinkcolor" val="tx"/>
                    </a:ext>
                  </a:extLst>
                </a:hlinkClick>
              </a:rPr>
              <a:t>https://cqrs.files.wordpress.com/2010/11/cqrs_documents.pdf</a:t>
            </a:r>
            <a:r>
              <a:rPr lang="en-US" sz="1000" dirty="0">
                <a:solidFill>
                  <a:schemeClr val="accent1"/>
                </a:solidFill>
              </a:rPr>
              <a:t> </a:t>
            </a:r>
            <a:r>
              <a:rPr lang="en-US" sz="1000" dirty="0"/>
              <a:t>- Greg Young</a:t>
            </a:r>
            <a:br>
              <a:rPr lang="en-US" sz="1000" i="1" u="sng" dirty="0"/>
            </a:br>
            <a:br>
              <a:rPr lang="en-US" sz="1000" i="1" u="sng" dirty="0"/>
            </a:br>
            <a:r>
              <a:rPr lang="en-US" sz="1000" dirty="0" err="1"/>
              <a:t>Minishift</a:t>
            </a:r>
            <a:br>
              <a:rPr lang="en-US" sz="1000" dirty="0"/>
            </a:br>
            <a:r>
              <a:rPr lang="en-US" sz="1000" i="1" u="sng" dirty="0">
                <a:hlinkClick r:id="rId7"/>
              </a:rPr>
              <a:t>https://www.okd.io/minishift/</a:t>
            </a:r>
            <a:br>
              <a:rPr lang="en-US" sz="1000" i="1" u="sng" dirty="0"/>
            </a:br>
            <a:br>
              <a:rPr lang="en-US" sz="1000" i="1" u="sng" dirty="0"/>
            </a:br>
            <a:r>
              <a:rPr lang="en-US" sz="1000" i="1" dirty="0"/>
              <a:t>IBM</a:t>
            </a:r>
            <a:r>
              <a:rPr lang="en-US" sz="1000" i="1" u="sng" dirty="0"/>
              <a:t> </a:t>
            </a:r>
            <a:r>
              <a:rPr lang="en-US" sz="1000" dirty="0"/>
              <a:t>OpenShift</a:t>
            </a:r>
            <a:br>
              <a:rPr lang="en-US" sz="1000" dirty="0"/>
            </a:br>
            <a:r>
              <a:rPr lang="en-US" sz="1000" i="1" u="sng" dirty="0">
                <a:hlinkClick r:id="rId8"/>
              </a:rPr>
              <a:t>https://www.ibm.com/cloud/openshift</a:t>
            </a:r>
            <a:br>
              <a:rPr lang="en-US" sz="1000" i="1" u="sng" dirty="0"/>
            </a:br>
            <a:br>
              <a:rPr lang="en-US" sz="1000" i="1" u="sng" dirty="0"/>
            </a:br>
            <a:br>
              <a:rPr lang="en-US" sz="1000" i="1" u="sng" dirty="0"/>
            </a:br>
            <a:endParaRPr lang="en-US" sz="1000"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p:txBody>
          <a:bodyPr/>
          <a:lstStyle/>
          <a:p>
            <a:r>
              <a:rPr lang="en-US" dirty="0"/>
              <a:t>IBM Developer Advocacy - North America East</a:t>
            </a:r>
          </a:p>
        </p:txBody>
      </p:sp>
    </p:spTree>
    <p:extLst>
      <p:ext uri="{BB962C8B-B14F-4D97-AF65-F5344CB8AC3E}">
        <p14:creationId xmlns:p14="http://schemas.microsoft.com/office/powerpoint/2010/main" val="34891471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FC001E-CEF3-4941-B62C-ED9626C78704}"/>
              </a:ext>
            </a:extLst>
          </p:cNvPr>
          <p:cNvSpPr/>
          <p:nvPr/>
        </p:nvSpPr>
        <p:spPr>
          <a:xfrm>
            <a:off x="0" y="0"/>
            <a:ext cx="9144000" cy="188913"/>
          </a:xfrm>
          <a:prstGeom prst="rect">
            <a:avLst/>
          </a:prstGeom>
          <a:solidFill>
            <a:schemeClr val="accent3"/>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a:extLst>
              <a:ext uri="{FF2B5EF4-FFF2-40B4-BE49-F238E27FC236}">
                <a16:creationId xmlns:a16="http://schemas.microsoft.com/office/drawing/2014/main" id="{D3F2DCF5-98F9-894C-83E8-991DF91D88A1}"/>
              </a:ext>
            </a:extLst>
          </p:cNvPr>
          <p:cNvSpPr>
            <a:spLocks noGrp="1"/>
          </p:cNvSpPr>
          <p:nvPr>
            <p:ph type="title"/>
          </p:nvPr>
        </p:nvSpPr>
        <p:spPr>
          <a:xfrm>
            <a:off x="472480" y="188913"/>
            <a:ext cx="7741840" cy="4269059"/>
          </a:xfrm>
        </p:spPr>
        <p:txBody>
          <a:bodyPr/>
          <a:lstStyle/>
          <a:p>
            <a:pPr>
              <a:lnSpc>
                <a:spcPct val="100000"/>
              </a:lnSpc>
            </a:pPr>
            <a:r>
              <a:rPr lang="en-US" b="1" dirty="0"/>
              <a:t>Resources</a:t>
            </a:r>
            <a:br>
              <a:rPr lang="en-US" b="1" dirty="0"/>
            </a:br>
            <a:br>
              <a:rPr lang="en-US" sz="1000" dirty="0"/>
            </a:br>
            <a:r>
              <a:rPr lang="en-US" sz="1000" dirty="0"/>
              <a:t>Supervision </a:t>
            </a:r>
            <a:r>
              <a:rPr lang="en-US" sz="1000" dirty="0" err="1"/>
              <a:t>Priciples</a:t>
            </a:r>
            <a:r>
              <a:rPr lang="en-US" sz="1000" dirty="0"/>
              <a:t> in Erlang</a:t>
            </a:r>
            <a:br>
              <a:rPr lang="en-US" sz="1000" b="1" dirty="0"/>
            </a:br>
            <a:r>
              <a:rPr lang="en-US" sz="1000" dirty="0">
                <a:hlinkClick r:id="rId3"/>
              </a:rPr>
              <a:t>http://erlang.org/documentation/doc-4.9.1/doc/design_principles/sup_princ.html</a:t>
            </a:r>
            <a:br>
              <a:rPr lang="en-US" sz="1000" dirty="0"/>
            </a:br>
            <a:br>
              <a:rPr lang="en-US" sz="1000" dirty="0"/>
            </a:br>
            <a:br>
              <a:rPr lang="en-US" sz="1000" dirty="0"/>
            </a:br>
            <a:r>
              <a:rPr lang="en-US" sz="1000" dirty="0" err="1"/>
              <a:t>Akka</a:t>
            </a:r>
            <a:r>
              <a:rPr lang="en-US" sz="1000" dirty="0"/>
              <a:t> Cookbook by Piyush Mishra, Héctor </a:t>
            </a:r>
            <a:r>
              <a:rPr lang="en-US" sz="1000" dirty="0" err="1"/>
              <a:t>Veiga</a:t>
            </a:r>
            <a:r>
              <a:rPr lang="en-US" sz="1000" dirty="0"/>
              <a:t> Ortiz</a:t>
            </a:r>
            <a:br>
              <a:rPr lang="en-US" sz="1000" dirty="0"/>
            </a:br>
            <a:r>
              <a:rPr lang="en-US" sz="1000" dirty="0">
                <a:hlinkClick r:id="rId4"/>
              </a:rPr>
              <a:t>https://www.oreilly.com/library/view/akka-cookbook/9781785288180/</a:t>
            </a:r>
            <a:br>
              <a:rPr lang="en-US" sz="1000" dirty="0"/>
            </a:br>
            <a:br>
              <a:rPr lang="en-US" sz="1000" dirty="0"/>
            </a:br>
            <a:r>
              <a:rPr lang="en-US" sz="1000" dirty="0"/>
              <a:t>CQRS/EVENT SOURCING</a:t>
            </a:r>
            <a:br>
              <a:rPr lang="en-US" sz="1000" dirty="0"/>
            </a:br>
            <a:r>
              <a:rPr lang="en-US" sz="1000" i="1" u="sng" dirty="0">
                <a:hlinkClick r:id="rId5"/>
              </a:rPr>
              <a:t>https://martinfowler.com/bliki/CQRS.html</a:t>
            </a:r>
            <a:r>
              <a:rPr lang="en-US" sz="1000" i="1" u="sng" dirty="0"/>
              <a:t> </a:t>
            </a:r>
            <a:r>
              <a:rPr lang="en-US" sz="1000" i="1" dirty="0"/>
              <a:t>- Martin Fowler</a:t>
            </a:r>
            <a:br>
              <a:rPr lang="en-US" sz="1000" i="1" u="sng" dirty="0"/>
            </a:br>
            <a:br>
              <a:rPr lang="en-US" sz="1000" i="1" u="sng" dirty="0"/>
            </a:br>
            <a:r>
              <a:rPr lang="en-US" sz="1000" dirty="0">
                <a:solidFill>
                  <a:schemeClr val="accent1"/>
                </a:solidFill>
                <a:hlinkClick r:id="rId6">
                  <a:extLst>
                    <a:ext uri="{A12FA001-AC4F-418D-AE19-62706E023703}">
                      <ahyp:hlinkClr xmlns:ahyp="http://schemas.microsoft.com/office/drawing/2018/hyperlinkcolor" val="tx"/>
                    </a:ext>
                  </a:extLst>
                </a:hlinkClick>
              </a:rPr>
              <a:t>https://cqrs.files.wordpress.com/2010/11/cqrs_documents.pdf</a:t>
            </a:r>
            <a:r>
              <a:rPr lang="en-US" sz="1000" dirty="0">
                <a:solidFill>
                  <a:schemeClr val="accent1"/>
                </a:solidFill>
              </a:rPr>
              <a:t> </a:t>
            </a:r>
            <a:r>
              <a:rPr lang="en-US" sz="1000" dirty="0"/>
              <a:t>- Greg Young</a:t>
            </a:r>
            <a:br>
              <a:rPr lang="en-US" sz="1000" i="1" u="sng" dirty="0"/>
            </a:br>
            <a:br>
              <a:rPr lang="en-US" sz="1000" i="1" u="sng" dirty="0"/>
            </a:br>
            <a:r>
              <a:rPr lang="en-US" sz="1000" dirty="0" err="1"/>
              <a:t>Minishift</a:t>
            </a:r>
            <a:br>
              <a:rPr lang="en-US" sz="1000" dirty="0"/>
            </a:br>
            <a:r>
              <a:rPr lang="en-US" sz="1000" i="1" u="sng" dirty="0">
                <a:hlinkClick r:id="rId7"/>
              </a:rPr>
              <a:t>https://www.okd.io/minishift/</a:t>
            </a:r>
            <a:br>
              <a:rPr lang="en-US" sz="1000" i="1" u="sng" dirty="0"/>
            </a:br>
            <a:br>
              <a:rPr lang="en-US" sz="1000" i="1" u="sng" dirty="0"/>
            </a:br>
            <a:r>
              <a:rPr lang="en-US" sz="1000" i="1" dirty="0"/>
              <a:t>IBM</a:t>
            </a:r>
            <a:r>
              <a:rPr lang="en-US" sz="1000" i="1" u="sng" dirty="0"/>
              <a:t> </a:t>
            </a:r>
            <a:r>
              <a:rPr lang="en-US" sz="1000" dirty="0"/>
              <a:t>OpenShift</a:t>
            </a:r>
            <a:br>
              <a:rPr lang="en-US" sz="1000" dirty="0"/>
            </a:br>
            <a:r>
              <a:rPr lang="en-US" sz="1000" i="1" u="sng" dirty="0">
                <a:hlinkClick r:id="rId8"/>
              </a:rPr>
              <a:t>https://www.ibm.com/cloud/openshift</a:t>
            </a:r>
            <a:br>
              <a:rPr lang="en-US" sz="1000" i="1" u="sng" dirty="0"/>
            </a:br>
            <a:br>
              <a:rPr lang="en-US" sz="1000" i="1" u="sng" dirty="0"/>
            </a:br>
            <a:br>
              <a:rPr lang="en-US" sz="1000" i="1" u="sng" dirty="0"/>
            </a:br>
            <a:endParaRPr lang="en-US" sz="1000" dirty="0"/>
          </a:p>
        </p:txBody>
      </p:sp>
      <p:sp>
        <p:nvSpPr>
          <p:cNvPr id="3" name="Footer Placeholder 2">
            <a:extLst>
              <a:ext uri="{FF2B5EF4-FFF2-40B4-BE49-F238E27FC236}">
                <a16:creationId xmlns:a16="http://schemas.microsoft.com/office/drawing/2014/main" id="{3D181BB0-62BE-0D46-8C32-30C94A9D4BC8}"/>
              </a:ext>
            </a:extLst>
          </p:cNvPr>
          <p:cNvSpPr>
            <a:spLocks noGrp="1"/>
          </p:cNvSpPr>
          <p:nvPr>
            <p:ph type="ftr" sz="quarter" idx="10"/>
          </p:nvPr>
        </p:nvSpPr>
        <p:spPr/>
        <p:txBody>
          <a:bodyPr/>
          <a:lstStyle/>
          <a:p>
            <a:r>
              <a:rPr lang="en-US" dirty="0"/>
              <a:t>IBM Developer Advocacy - North America East</a:t>
            </a:r>
          </a:p>
        </p:txBody>
      </p:sp>
    </p:spTree>
    <p:extLst>
      <p:ext uri="{BB962C8B-B14F-4D97-AF65-F5344CB8AC3E}">
        <p14:creationId xmlns:p14="http://schemas.microsoft.com/office/powerpoint/2010/main" val="19606457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7F2EFA-EDE0-E94D-BE6D-8B9E889D4E19}"/>
              </a:ext>
            </a:extLst>
          </p:cNvPr>
          <p:cNvSpPr>
            <a:spLocks noGrp="1"/>
          </p:cNvSpPr>
          <p:nvPr>
            <p:ph type="title"/>
          </p:nvPr>
        </p:nvSpPr>
        <p:spPr>
          <a:xfrm>
            <a:off x="317312" y="330898"/>
            <a:ext cx="4142232" cy="804672"/>
          </a:xfrm>
        </p:spPr>
        <p:txBody>
          <a:bodyPr/>
          <a:lstStyle/>
          <a:p>
            <a:r>
              <a:rPr lang="en-US" sz="5400" dirty="0"/>
              <a:t>Thank You!</a:t>
            </a:r>
          </a:p>
        </p:txBody>
      </p:sp>
      <p:sp>
        <p:nvSpPr>
          <p:cNvPr id="4" name="Footer Placeholder 3">
            <a:extLst>
              <a:ext uri="{FF2B5EF4-FFF2-40B4-BE49-F238E27FC236}">
                <a16:creationId xmlns:a16="http://schemas.microsoft.com/office/drawing/2014/main" id="{57B995D0-9AA9-5246-ACF6-36DD0F401ACB}"/>
              </a:ext>
            </a:extLst>
          </p:cNvPr>
          <p:cNvSpPr>
            <a:spLocks noGrp="1"/>
          </p:cNvSpPr>
          <p:nvPr>
            <p:ph type="ftr" sz="quarter" idx="10"/>
          </p:nvPr>
        </p:nvSpPr>
        <p:spPr/>
        <p:txBody>
          <a:bodyPr/>
          <a:lstStyle/>
          <a:p>
            <a:r>
              <a:rPr lang="en-US" dirty="0"/>
              <a:t>IBM Developer Advocacy - North America East</a:t>
            </a:r>
          </a:p>
        </p:txBody>
      </p:sp>
      <p:sp>
        <p:nvSpPr>
          <p:cNvPr id="6" name="Text Placeholder 5">
            <a:extLst>
              <a:ext uri="{FF2B5EF4-FFF2-40B4-BE49-F238E27FC236}">
                <a16:creationId xmlns:a16="http://schemas.microsoft.com/office/drawing/2014/main" id="{E86D5B01-F958-0C49-9D13-B215E02E2CC7}"/>
              </a:ext>
            </a:extLst>
          </p:cNvPr>
          <p:cNvSpPr>
            <a:spLocks noGrp="1"/>
          </p:cNvSpPr>
          <p:nvPr>
            <p:ph type="body" sz="quarter" idx="13"/>
          </p:nvPr>
        </p:nvSpPr>
        <p:spPr>
          <a:xfrm>
            <a:off x="114044" y="1343548"/>
            <a:ext cx="5183837" cy="1261078"/>
          </a:xfrm>
        </p:spPr>
        <p:txBody>
          <a:bodyPr/>
          <a:lstStyle/>
          <a:p>
            <a:pPr>
              <a:lnSpc>
                <a:spcPct val="150000"/>
              </a:lnSpc>
              <a:spcBef>
                <a:spcPts val="400"/>
              </a:spcBef>
            </a:pPr>
            <a:r>
              <a:rPr lang="en-US" dirty="0"/>
              <a:t>Sign up onto the IBM cloud platform to D with Red Hat OpenShift </a:t>
            </a:r>
            <a:r>
              <a:rPr lang="en-US" sz="3200" dirty="0">
                <a:solidFill>
                  <a:srgbClr val="0062FF"/>
                </a:solidFill>
                <a:hlinkClick r:id="rId2">
                  <a:extLst>
                    <a:ext uri="{A12FA001-AC4F-418D-AE19-62706E023703}">
                      <ahyp:hlinkClr xmlns:ahyp="http://schemas.microsoft.com/office/drawing/2018/hyperlinkcolor" val="tx"/>
                    </a:ext>
                  </a:extLst>
                </a:hlinkClick>
              </a:rPr>
              <a:t>https://ibm.biz/Bdz239</a:t>
            </a:r>
            <a:endParaRPr lang="en-US" sz="3200" b="1" dirty="0">
              <a:solidFill>
                <a:srgbClr val="0062FF"/>
              </a:solidFill>
            </a:endParaRPr>
          </a:p>
          <a:p>
            <a:pPr>
              <a:spcBef>
                <a:spcPts val="400"/>
              </a:spcBef>
            </a:pPr>
            <a:endParaRPr lang="en-US" b="1" dirty="0">
              <a:highlight>
                <a:srgbClr val="FFFF00"/>
              </a:highlight>
            </a:endParaRPr>
          </a:p>
          <a:p>
            <a:r>
              <a:rPr lang="en-US" dirty="0"/>
              <a:t> </a:t>
            </a:r>
          </a:p>
        </p:txBody>
      </p:sp>
      <p:pic>
        <p:nvPicPr>
          <p:cNvPr id="10" name="Picture 9">
            <a:extLst>
              <a:ext uri="{FF2B5EF4-FFF2-40B4-BE49-F238E27FC236}">
                <a16:creationId xmlns:a16="http://schemas.microsoft.com/office/drawing/2014/main" id="{8AEA494F-4897-7C47-93B5-02BF79A9B2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58613" y="576072"/>
            <a:ext cx="314325" cy="314325"/>
          </a:xfrm>
          <a:prstGeom prst="rect">
            <a:avLst/>
          </a:prstGeom>
        </p:spPr>
      </p:pic>
      <p:pic>
        <p:nvPicPr>
          <p:cNvPr id="12" name="Picture 11">
            <a:extLst>
              <a:ext uri="{FF2B5EF4-FFF2-40B4-BE49-F238E27FC236}">
                <a16:creationId xmlns:a16="http://schemas.microsoft.com/office/drawing/2014/main" id="{8EF5B1B9-74CE-664C-8BB1-C43C7E9F56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84072" y="1258871"/>
            <a:ext cx="297043" cy="297043"/>
          </a:xfrm>
          <a:prstGeom prst="rect">
            <a:avLst/>
          </a:prstGeom>
        </p:spPr>
      </p:pic>
      <p:sp>
        <p:nvSpPr>
          <p:cNvPr id="2" name="TextBox 1">
            <a:extLst>
              <a:ext uri="{FF2B5EF4-FFF2-40B4-BE49-F238E27FC236}">
                <a16:creationId xmlns:a16="http://schemas.microsoft.com/office/drawing/2014/main" id="{9319EF08-3509-2D46-9AF4-89354C337591}"/>
              </a:ext>
            </a:extLst>
          </p:cNvPr>
          <p:cNvSpPr txBox="1"/>
          <p:nvPr/>
        </p:nvSpPr>
        <p:spPr>
          <a:xfrm>
            <a:off x="5972938" y="651646"/>
            <a:ext cx="2106667" cy="567399"/>
          </a:xfrm>
          <a:prstGeom prst="rect">
            <a:avLst/>
          </a:prstGeom>
          <a:noFill/>
        </p:spPr>
        <p:txBody>
          <a:bodyPr wrap="none" rtlCol="0">
            <a:spAutoFit/>
          </a:bodyPr>
          <a:lstStyle/>
          <a:p>
            <a:pPr>
              <a:lnSpc>
                <a:spcPts val="1600"/>
              </a:lnSpc>
              <a:spcAft>
                <a:spcPts val="600"/>
              </a:spcAft>
            </a:pPr>
            <a:r>
              <a:rPr lang="en-US" sz="2800" dirty="0"/>
              <a:t>@</a:t>
            </a:r>
            <a:r>
              <a:rPr lang="en-US" sz="2800" dirty="0" err="1"/>
              <a:t>gsteinfeld</a:t>
            </a:r>
            <a:endParaRPr lang="en-US" sz="280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sp>
        <p:nvSpPr>
          <p:cNvPr id="5" name="TextBox 4">
            <a:extLst>
              <a:ext uri="{FF2B5EF4-FFF2-40B4-BE49-F238E27FC236}">
                <a16:creationId xmlns:a16="http://schemas.microsoft.com/office/drawing/2014/main" id="{520EE379-92B9-174B-90E4-5E2C5D315256}"/>
              </a:ext>
            </a:extLst>
          </p:cNvPr>
          <p:cNvSpPr txBox="1"/>
          <p:nvPr/>
        </p:nvSpPr>
        <p:spPr>
          <a:xfrm>
            <a:off x="5302916" y="1264643"/>
            <a:ext cx="2581156" cy="567399"/>
          </a:xfrm>
          <a:prstGeom prst="rect">
            <a:avLst/>
          </a:prstGeom>
          <a:noFill/>
        </p:spPr>
        <p:txBody>
          <a:bodyPr wrap="none" rtlCol="0">
            <a:spAutoFit/>
          </a:bodyPr>
          <a:lstStyle/>
          <a:p>
            <a:pPr>
              <a:lnSpc>
                <a:spcPts val="1600"/>
              </a:lnSpc>
              <a:spcAft>
                <a:spcPts val="600"/>
              </a:spcAft>
            </a:pPr>
            <a:r>
              <a:rPr lang="en-US" sz="1200" dirty="0"/>
              <a:t>https://</a:t>
            </a:r>
            <a:r>
              <a:rPr lang="en-US" sz="1200" dirty="0" err="1"/>
              <a:t>github.com</a:t>
            </a:r>
            <a:r>
              <a:rPr lang="en-US" sz="1200" dirty="0"/>
              <a:t>/grant-</a:t>
            </a:r>
            <a:r>
              <a:rPr lang="en-US" sz="1200" dirty="0" err="1"/>
              <a:t>steinfeld</a:t>
            </a:r>
            <a:endParaRPr lang="en-US" sz="120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pic>
        <p:nvPicPr>
          <p:cNvPr id="22" name="Content Placeholder 6">
            <a:extLst>
              <a:ext uri="{FF2B5EF4-FFF2-40B4-BE49-F238E27FC236}">
                <a16:creationId xmlns:a16="http://schemas.microsoft.com/office/drawing/2014/main" id="{339AE30D-EDB7-404A-9A41-916EE8EE794C}"/>
              </a:ext>
            </a:extLst>
          </p:cNvPr>
          <p:cNvPicPr>
            <a:picLocks noChangeAspect="1"/>
          </p:cNvPicPr>
          <p:nvPr/>
        </p:nvPicPr>
        <p:blipFill>
          <a:blip r:embed="rId5"/>
          <a:stretch>
            <a:fillRect/>
          </a:stretch>
        </p:blipFill>
        <p:spPr>
          <a:xfrm>
            <a:off x="1527293" y="966574"/>
            <a:ext cx="374660" cy="421492"/>
          </a:xfrm>
          <a:prstGeom prst="rect">
            <a:avLst/>
          </a:prstGeom>
          <a:solidFill>
            <a:schemeClr val="bg1"/>
          </a:solidFill>
        </p:spPr>
      </p:pic>
      <p:pic>
        <p:nvPicPr>
          <p:cNvPr id="17" name="Picture 16">
            <a:extLst>
              <a:ext uri="{FF2B5EF4-FFF2-40B4-BE49-F238E27FC236}">
                <a16:creationId xmlns:a16="http://schemas.microsoft.com/office/drawing/2014/main" id="{F639EC87-7CA3-B047-89D6-F82CBB78FB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7173" y="3195930"/>
            <a:ext cx="567399" cy="567399"/>
          </a:xfrm>
          <a:prstGeom prst="rect">
            <a:avLst/>
          </a:prstGeom>
        </p:spPr>
      </p:pic>
      <p:pic>
        <p:nvPicPr>
          <p:cNvPr id="18" name="Picture 17">
            <a:extLst>
              <a:ext uri="{FF2B5EF4-FFF2-40B4-BE49-F238E27FC236}">
                <a16:creationId xmlns:a16="http://schemas.microsoft.com/office/drawing/2014/main" id="{1116685D-F106-AE40-BC34-B5F3ECFB747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87029" y="4019212"/>
            <a:ext cx="297043" cy="297043"/>
          </a:xfrm>
          <a:prstGeom prst="rect">
            <a:avLst/>
          </a:prstGeom>
        </p:spPr>
      </p:pic>
      <p:sp>
        <p:nvSpPr>
          <p:cNvPr id="19" name="TextBox 18">
            <a:extLst>
              <a:ext uri="{FF2B5EF4-FFF2-40B4-BE49-F238E27FC236}">
                <a16:creationId xmlns:a16="http://schemas.microsoft.com/office/drawing/2014/main" id="{826A248C-7548-F548-B509-93CE62555B01}"/>
              </a:ext>
            </a:extLst>
          </p:cNvPr>
          <p:cNvSpPr txBox="1"/>
          <p:nvPr/>
        </p:nvSpPr>
        <p:spPr>
          <a:xfrm>
            <a:off x="6070560" y="3388889"/>
            <a:ext cx="1978427" cy="567399"/>
          </a:xfrm>
          <a:prstGeom prst="rect">
            <a:avLst/>
          </a:prstGeom>
          <a:noFill/>
        </p:spPr>
        <p:txBody>
          <a:bodyPr wrap="none" rtlCol="0">
            <a:spAutoFit/>
          </a:bodyPr>
          <a:lstStyle/>
          <a:p>
            <a:pPr>
              <a:lnSpc>
                <a:spcPts val="1600"/>
              </a:lnSpc>
              <a:spcAft>
                <a:spcPts val="600"/>
              </a:spcAft>
            </a:pPr>
            <a:r>
              <a:rPr lang="en-US" sz="2800" dirty="0"/>
              <a:t>@</a:t>
            </a:r>
            <a:r>
              <a:rPr lang="en-US" sz="2800" dirty="0" err="1"/>
              <a:t>mgrygles</a:t>
            </a:r>
            <a:endParaRPr lang="en-US" sz="280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sp>
        <p:nvSpPr>
          <p:cNvPr id="20" name="TextBox 19">
            <a:extLst>
              <a:ext uri="{FF2B5EF4-FFF2-40B4-BE49-F238E27FC236}">
                <a16:creationId xmlns:a16="http://schemas.microsoft.com/office/drawing/2014/main" id="{ED00A9A7-1109-5B4C-AC5A-393801E0454C}"/>
              </a:ext>
            </a:extLst>
          </p:cNvPr>
          <p:cNvSpPr txBox="1"/>
          <p:nvPr/>
        </p:nvSpPr>
        <p:spPr>
          <a:xfrm>
            <a:off x="5342522" y="4031754"/>
            <a:ext cx="1989840" cy="569002"/>
          </a:xfrm>
          <a:prstGeom prst="rect">
            <a:avLst/>
          </a:prstGeom>
          <a:noFill/>
        </p:spPr>
        <p:txBody>
          <a:bodyPr wrap="none" rtlCol="0" anchor="t">
            <a:spAutoFit/>
          </a:bodyPr>
          <a:lstStyle/>
          <a:p>
            <a:pPr>
              <a:lnSpc>
                <a:spcPts val="1600"/>
              </a:lnSpc>
              <a:spcAft>
                <a:spcPts val="600"/>
              </a:spcAft>
            </a:pPr>
            <a:r>
              <a:rPr lang="en-US" sz="1200" dirty="0"/>
              <a:t>https://github.com/mgrygles</a:t>
            </a:r>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pic>
        <p:nvPicPr>
          <p:cNvPr id="21" name="Picture 2" descr="IBM Developer">
            <a:extLst>
              <a:ext uri="{FF2B5EF4-FFF2-40B4-BE49-F238E27FC236}">
                <a16:creationId xmlns:a16="http://schemas.microsoft.com/office/drawing/2014/main" id="{95D8F7DD-BC57-0B45-AEF6-AA410057211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5137861" y="2019064"/>
            <a:ext cx="320040" cy="320040"/>
          </a:xfrm>
          <a:prstGeom prst="ellipse">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74884FC9-1A3C-C445-8B3B-162570E59048}"/>
              </a:ext>
            </a:extLst>
          </p:cNvPr>
          <p:cNvSpPr txBox="1"/>
          <p:nvPr/>
        </p:nvSpPr>
        <p:spPr>
          <a:xfrm>
            <a:off x="5457901" y="1832042"/>
            <a:ext cx="3834543" cy="772584"/>
          </a:xfrm>
          <a:prstGeom prst="rect">
            <a:avLst/>
          </a:prstGeom>
          <a:noFill/>
        </p:spPr>
        <p:txBody>
          <a:bodyPr wrap="square" rtlCol="0">
            <a:spAutoFit/>
          </a:bodyPr>
          <a:lstStyle/>
          <a:p>
            <a:pPr>
              <a:lnSpc>
                <a:spcPts val="1600"/>
              </a:lnSpc>
              <a:spcAft>
                <a:spcPts val="600"/>
              </a:spcAft>
            </a:pPr>
            <a:br>
              <a:rPr lang="en-US" sz="1200" dirty="0"/>
            </a:br>
            <a:r>
              <a:rPr lang="en-US" sz="1200" dirty="0"/>
              <a:t>https://</a:t>
            </a:r>
            <a:r>
              <a:rPr lang="en-US" sz="1200" dirty="0" err="1"/>
              <a:t>developer.ibm.com</a:t>
            </a:r>
            <a:r>
              <a:rPr lang="en-US" sz="1200" dirty="0"/>
              <a:t>/profiles/</a:t>
            </a:r>
            <a:r>
              <a:rPr lang="en-US" sz="1200" dirty="0" err="1"/>
              <a:t>grant.steinfeld</a:t>
            </a:r>
            <a:endParaRPr lang="en-US" sz="1200" dirty="0"/>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pic>
        <p:nvPicPr>
          <p:cNvPr id="28" name="Picture 2" descr="IBM Developer">
            <a:extLst>
              <a:ext uri="{FF2B5EF4-FFF2-40B4-BE49-F238E27FC236}">
                <a16:creationId xmlns:a16="http://schemas.microsoft.com/office/drawing/2014/main" id="{AB9242CC-D005-BC49-838E-C0BA1AE21A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4946733" y="4577103"/>
            <a:ext cx="320040" cy="320040"/>
          </a:xfrm>
          <a:prstGeom prst="ellipse">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ABD708A-14E5-2A42-A559-D2335895688E}"/>
              </a:ext>
            </a:extLst>
          </p:cNvPr>
          <p:cNvSpPr txBox="1"/>
          <p:nvPr/>
        </p:nvSpPr>
        <p:spPr>
          <a:xfrm>
            <a:off x="5266773" y="4380937"/>
            <a:ext cx="3834543" cy="772584"/>
          </a:xfrm>
          <a:prstGeom prst="rect">
            <a:avLst/>
          </a:prstGeom>
          <a:noFill/>
        </p:spPr>
        <p:txBody>
          <a:bodyPr wrap="square" rtlCol="0" anchor="t">
            <a:spAutoFit/>
          </a:bodyPr>
          <a:lstStyle/>
          <a:p>
            <a:pPr>
              <a:lnSpc>
                <a:spcPts val="1600"/>
              </a:lnSpc>
              <a:spcAft>
                <a:spcPts val="600"/>
              </a:spcAft>
            </a:pPr>
            <a:br>
              <a:rPr lang="en-US" sz="1200" dirty="0"/>
            </a:br>
            <a:r>
              <a:rPr lang="en-US" sz="1200" dirty="0"/>
              <a:t>https://developer.ibm.com/profiles/mary.grygleski</a:t>
            </a:r>
          </a:p>
          <a:p>
            <a:pPr algn="l">
              <a:lnSpc>
                <a:spcPts val="1600"/>
              </a:lnSpc>
              <a:spcAft>
                <a:spcPts val="600"/>
              </a:spcAft>
            </a:pPr>
            <a:endParaRPr lang="en-US" sz="1200" dirty="0">
              <a:solidFill>
                <a:schemeClr val="tx1"/>
              </a:solidFill>
              <a:latin typeface="IBM Plex Sans" charset="0"/>
              <a:ea typeface="IBM Plex Sans" charset="0"/>
              <a:cs typeface="IBM Plex Sans" charset="0"/>
            </a:endParaRPr>
          </a:p>
        </p:txBody>
      </p:sp>
      <p:sp>
        <p:nvSpPr>
          <p:cNvPr id="7" name="TextBox 6">
            <a:extLst>
              <a:ext uri="{FF2B5EF4-FFF2-40B4-BE49-F238E27FC236}">
                <a16:creationId xmlns:a16="http://schemas.microsoft.com/office/drawing/2014/main" id="{05962CF6-8E4D-3C4D-B6FD-678363850457}"/>
              </a:ext>
            </a:extLst>
          </p:cNvPr>
          <p:cNvSpPr txBox="1"/>
          <p:nvPr/>
        </p:nvSpPr>
        <p:spPr>
          <a:xfrm>
            <a:off x="194558" y="3110144"/>
            <a:ext cx="4387740" cy="1083951"/>
          </a:xfrm>
          <a:prstGeom prst="rect">
            <a:avLst/>
          </a:prstGeom>
          <a:noFill/>
        </p:spPr>
        <p:txBody>
          <a:bodyPr wrap="none" rtlCol="0">
            <a:spAutoFit/>
          </a:bodyPr>
          <a:lstStyle/>
          <a:p>
            <a:pPr>
              <a:lnSpc>
                <a:spcPts val="1600"/>
              </a:lnSpc>
              <a:spcAft>
                <a:spcPts val="600"/>
              </a:spcAft>
            </a:pPr>
            <a:r>
              <a:rPr lang="en-US" sz="1200" dirty="0">
                <a:latin typeface="IBM Plex Sans" charset="0"/>
                <a:ea typeface="IBM Plex Sans" charset="0"/>
                <a:cs typeface="IBM Plex Sans" charset="0"/>
              </a:rPr>
              <a:t>Get this presentation slide deck and more at</a:t>
            </a:r>
          </a:p>
          <a:p>
            <a:pPr fontAlgn="base">
              <a:lnSpc>
                <a:spcPct val="150000"/>
              </a:lnSpc>
              <a:spcBef>
                <a:spcPts val="400"/>
              </a:spcBef>
              <a:spcAft>
                <a:spcPts val="600"/>
              </a:spcAft>
              <a:buClr>
                <a:schemeClr val="tx1"/>
              </a:buClr>
              <a:buSzPct val="90000"/>
            </a:pPr>
            <a:r>
              <a:rPr lang="en-US" sz="3200" dirty="0">
                <a:latin typeface="IBM Plex Sans" charset="0"/>
                <a:hlinkClick r:id="rId7"/>
              </a:rPr>
              <a:t>https://</a:t>
            </a:r>
            <a:r>
              <a:rPr lang="en-US" sz="3200" dirty="0" err="1">
                <a:latin typeface="IBM Plex Sans" charset="0"/>
                <a:hlinkClick r:id="rId7"/>
              </a:rPr>
              <a:t>bit.ly</a:t>
            </a:r>
            <a:r>
              <a:rPr lang="en-US" sz="3200" dirty="0">
                <a:latin typeface="IBM Plex Sans" charset="0"/>
                <a:hlinkClick r:id="rId7"/>
              </a:rPr>
              <a:t>/2lWwy36</a:t>
            </a:r>
            <a:endParaRPr lang="en-US" sz="3200" dirty="0">
              <a:latin typeface="IBM Plex Sans" charset="0"/>
            </a:endParaRPr>
          </a:p>
        </p:txBody>
      </p:sp>
      <p:pic>
        <p:nvPicPr>
          <p:cNvPr id="30" name="Picture 29">
            <a:extLst>
              <a:ext uri="{FF2B5EF4-FFF2-40B4-BE49-F238E27FC236}">
                <a16:creationId xmlns:a16="http://schemas.microsoft.com/office/drawing/2014/main" id="{901A0CF5-D44C-954D-BCFD-C52F6BA624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2105" y="422890"/>
            <a:ext cx="567399" cy="567399"/>
          </a:xfrm>
          <a:prstGeom prst="rect">
            <a:avLst/>
          </a:prstGeom>
        </p:spPr>
      </p:pic>
    </p:spTree>
    <p:extLst>
      <p:ext uri="{BB962C8B-B14F-4D97-AF65-F5344CB8AC3E}">
        <p14:creationId xmlns:p14="http://schemas.microsoft.com/office/powerpoint/2010/main" val="3410595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342303-2796-EB4B-B332-4300D2AEF130}"/>
              </a:ext>
            </a:extLst>
          </p:cNvPr>
          <p:cNvSpPr>
            <a:spLocks noGrp="1"/>
          </p:cNvSpPr>
          <p:nvPr>
            <p:ph type="ftr" sz="quarter" idx="10"/>
          </p:nvPr>
        </p:nvSpPr>
        <p:spPr/>
        <p:txBody>
          <a:bodyPr/>
          <a:lstStyle/>
          <a:p>
            <a:r>
              <a:rPr lang="en-US"/>
              <a:t>IBM Developer Advocacy - North America East</a:t>
            </a:r>
            <a:endParaRPr lang="en-US" dirty="0"/>
          </a:p>
        </p:txBody>
      </p:sp>
    </p:spTree>
    <p:extLst>
      <p:ext uri="{BB962C8B-B14F-4D97-AF65-F5344CB8AC3E}">
        <p14:creationId xmlns:p14="http://schemas.microsoft.com/office/powerpoint/2010/main" val="1429356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864F83-F2F4-8E46-B665-6CAC32D5E4E5}"/>
              </a:ext>
            </a:extLst>
          </p:cNvPr>
          <p:cNvSpPr>
            <a:spLocks noGrp="1"/>
          </p:cNvSpPr>
          <p:nvPr>
            <p:ph type="ftr" sz="quarter" idx="10"/>
          </p:nvPr>
        </p:nvSpPr>
        <p:spPr>
          <a:xfrm>
            <a:off x="228666" y="4787900"/>
            <a:ext cx="4114734" cy="166687"/>
          </a:xfrm>
        </p:spPr>
        <p:txBody>
          <a:bodyPr/>
          <a:lstStyle/>
          <a:p>
            <a:r>
              <a:rPr lang="en-US"/>
              <a:t>IBM Developer Advocacy - North America East</a:t>
            </a:r>
            <a:endParaRPr lang="en-US" dirty="0"/>
          </a:p>
        </p:txBody>
      </p:sp>
      <p:pic>
        <p:nvPicPr>
          <p:cNvPr id="6" name="Picture 5">
            <a:extLst>
              <a:ext uri="{FF2B5EF4-FFF2-40B4-BE49-F238E27FC236}">
                <a16:creationId xmlns:a16="http://schemas.microsoft.com/office/drawing/2014/main" id="{5AD74BD9-24A1-F248-8A5E-F08EF3CF090C}"/>
              </a:ext>
            </a:extLst>
          </p:cNvPr>
          <p:cNvPicPr>
            <a:picLocks noChangeAspect="1"/>
          </p:cNvPicPr>
          <p:nvPr/>
        </p:nvPicPr>
        <p:blipFill>
          <a:blip r:embed="rId3"/>
          <a:stretch>
            <a:fillRect/>
          </a:stretch>
        </p:blipFill>
        <p:spPr>
          <a:xfrm>
            <a:off x="1898709" y="1329161"/>
            <a:ext cx="5092352" cy="2902853"/>
          </a:xfrm>
          <a:prstGeom prst="rect">
            <a:avLst/>
          </a:prstGeom>
        </p:spPr>
      </p:pic>
      <p:sp>
        <p:nvSpPr>
          <p:cNvPr id="7" name="TextBox 6">
            <a:extLst>
              <a:ext uri="{FF2B5EF4-FFF2-40B4-BE49-F238E27FC236}">
                <a16:creationId xmlns:a16="http://schemas.microsoft.com/office/drawing/2014/main" id="{38271BEF-B01A-F24A-94C9-95771B42046B}"/>
              </a:ext>
            </a:extLst>
          </p:cNvPr>
          <p:cNvSpPr txBox="1"/>
          <p:nvPr/>
        </p:nvSpPr>
        <p:spPr>
          <a:xfrm>
            <a:off x="2555262" y="700801"/>
            <a:ext cx="4033476" cy="350417"/>
          </a:xfrm>
          <a:prstGeom prst="rect">
            <a:avLst/>
          </a:prstGeom>
          <a:noFill/>
        </p:spPr>
        <p:txBody>
          <a:bodyPr wrap="none" rtlCol="0">
            <a:spAutoFit/>
          </a:bodyPr>
          <a:lstStyle/>
          <a:p>
            <a:pPr algn="l">
              <a:lnSpc>
                <a:spcPts val="1600"/>
              </a:lnSpc>
              <a:spcAft>
                <a:spcPts val="600"/>
              </a:spcAft>
            </a:pPr>
            <a:r>
              <a:rPr lang="en-US" sz="3200" dirty="0">
                <a:solidFill>
                  <a:schemeClr val="bg1"/>
                </a:solidFill>
                <a:latin typeface="IBM Plex Sans" charset="0"/>
                <a:ea typeface="IBM Plex Sans" charset="0"/>
                <a:cs typeface="IBM Plex Sans" charset="0"/>
              </a:rPr>
              <a:t>4 Reactive Principles</a:t>
            </a:r>
          </a:p>
        </p:txBody>
      </p:sp>
    </p:spTree>
    <p:extLst>
      <p:ext uri="{BB962C8B-B14F-4D97-AF65-F5344CB8AC3E}">
        <p14:creationId xmlns:p14="http://schemas.microsoft.com/office/powerpoint/2010/main" val="3101079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A50-BA75-3B40-B7D3-B82A68AE94D0}"/>
              </a:ext>
            </a:extLst>
          </p:cNvPr>
          <p:cNvSpPr>
            <a:spLocks noGrp="1"/>
          </p:cNvSpPr>
          <p:nvPr>
            <p:ph type="title"/>
          </p:nvPr>
        </p:nvSpPr>
        <p:spPr>
          <a:xfrm>
            <a:off x="228600" y="119678"/>
            <a:ext cx="8103870" cy="706582"/>
          </a:xfrm>
        </p:spPr>
        <p:txBody>
          <a:bodyPr/>
          <a:lstStyle/>
          <a:p>
            <a:r>
              <a:rPr lang="en-US" sz="2250" b="1" dirty="0"/>
              <a:t>Let It Crash</a:t>
            </a:r>
          </a:p>
        </p:txBody>
      </p:sp>
      <p:sp>
        <p:nvSpPr>
          <p:cNvPr id="3" name="Slide Number Placeholder 2">
            <a:extLst>
              <a:ext uri="{FF2B5EF4-FFF2-40B4-BE49-F238E27FC236}">
                <a16:creationId xmlns:a16="http://schemas.microsoft.com/office/drawing/2014/main" id="{0EDD2C40-9E56-8C49-A272-B41885642192}"/>
              </a:ext>
            </a:extLst>
          </p:cNvPr>
          <p:cNvSpPr>
            <a:spLocks noGrp="1"/>
          </p:cNvSpPr>
          <p:nvPr>
            <p:ph type="sldNum" sz="quarter" idx="10"/>
          </p:nvPr>
        </p:nvSpPr>
        <p:spPr/>
        <p:txBody>
          <a:bodyPr/>
          <a:lstStyle/>
          <a:p>
            <a:pPr defTabSz="685800"/>
            <a:fld id="{D0BE6F14-FF48-0F4F-A8AA-2E3F25371E4A}" type="slidenum">
              <a:rPr lang="en-US">
                <a:solidFill>
                  <a:srgbClr val="FFFFFF"/>
                </a:solidFill>
                <a:latin typeface="IBM Plex Sans"/>
              </a:rPr>
              <a:pPr defTabSz="685800"/>
              <a:t>9</a:t>
            </a:fld>
            <a:endParaRPr lang="en-US">
              <a:solidFill>
                <a:srgbClr val="FFFFFF"/>
              </a:solidFill>
              <a:latin typeface="IBM Plex Sans"/>
            </a:endParaRPr>
          </a:p>
        </p:txBody>
      </p:sp>
      <p:sp>
        <p:nvSpPr>
          <p:cNvPr id="4" name="Text Placeholder 3">
            <a:extLst>
              <a:ext uri="{FF2B5EF4-FFF2-40B4-BE49-F238E27FC236}">
                <a16:creationId xmlns:a16="http://schemas.microsoft.com/office/drawing/2014/main" id="{9D31C7C3-3E5C-504C-9E3A-509646973EE8}"/>
              </a:ext>
            </a:extLst>
          </p:cNvPr>
          <p:cNvSpPr>
            <a:spLocks noGrp="1"/>
          </p:cNvSpPr>
          <p:nvPr>
            <p:ph type="body" sz="quarter" idx="12"/>
          </p:nvPr>
        </p:nvSpPr>
        <p:spPr>
          <a:xfrm>
            <a:off x="305041" y="710640"/>
            <a:ext cx="3747053" cy="855726"/>
          </a:xfrm>
        </p:spPr>
        <p:txBody>
          <a:bodyPr/>
          <a:lstStyle/>
          <a:p>
            <a:pPr marL="257175" indent="-257175">
              <a:buFont typeface="Arial" panose="020B0604020202020204" pitchFamily="34" charset="0"/>
              <a:buChar char="•"/>
            </a:pPr>
            <a:endParaRPr lang="en-US" sz="1575" dirty="0"/>
          </a:p>
          <a:p>
            <a:pPr marL="257175" indent="-257175">
              <a:buFont typeface="Arial" panose="020B0604020202020204" pitchFamily="34" charset="0"/>
              <a:buChar char="•"/>
            </a:pPr>
            <a:endParaRPr lang="en-US" sz="1575" dirty="0"/>
          </a:p>
        </p:txBody>
      </p:sp>
      <p:sp>
        <p:nvSpPr>
          <p:cNvPr id="5" name="Rectangle 4">
            <a:extLst>
              <a:ext uri="{FF2B5EF4-FFF2-40B4-BE49-F238E27FC236}">
                <a16:creationId xmlns:a16="http://schemas.microsoft.com/office/drawing/2014/main" id="{8A447E14-01BE-3746-8403-627D3B17802D}"/>
              </a:ext>
            </a:extLst>
          </p:cNvPr>
          <p:cNvSpPr/>
          <p:nvPr/>
        </p:nvSpPr>
        <p:spPr>
          <a:xfrm>
            <a:off x="2638313" y="3110147"/>
            <a:ext cx="1582484" cy="307777"/>
          </a:xfrm>
          <a:prstGeom prst="rect">
            <a:avLst/>
          </a:prstGeom>
        </p:spPr>
        <p:txBody>
          <a:bodyPr wrap="none">
            <a:spAutoFit/>
          </a:bodyPr>
          <a:lstStyle/>
          <a:p>
            <a:pPr marL="257175" indent="-257175">
              <a:buFont typeface="Arial" panose="020B0604020202020204" pitchFamily="34" charset="0"/>
              <a:buChar char="•"/>
            </a:pPr>
            <a:r>
              <a:rPr lang="en-US" sz="1400" dirty="0"/>
              <a:t>Message Flow</a:t>
            </a:r>
          </a:p>
        </p:txBody>
      </p:sp>
      <p:pic>
        <p:nvPicPr>
          <p:cNvPr id="7" name="Picture 6">
            <a:extLst>
              <a:ext uri="{FF2B5EF4-FFF2-40B4-BE49-F238E27FC236}">
                <a16:creationId xmlns:a16="http://schemas.microsoft.com/office/drawing/2014/main" id="{9C65CE5C-132C-DA43-9B0F-AF0658D0E66F}"/>
              </a:ext>
            </a:extLst>
          </p:cNvPr>
          <p:cNvPicPr>
            <a:picLocks noChangeAspect="1"/>
          </p:cNvPicPr>
          <p:nvPr/>
        </p:nvPicPr>
        <p:blipFill>
          <a:blip r:embed="rId3"/>
          <a:stretch>
            <a:fillRect/>
          </a:stretch>
        </p:blipFill>
        <p:spPr>
          <a:xfrm>
            <a:off x="1152412" y="826260"/>
            <a:ext cx="6505687" cy="3551716"/>
          </a:xfrm>
          <a:prstGeom prst="rect">
            <a:avLst/>
          </a:prstGeom>
        </p:spPr>
      </p:pic>
    </p:spTree>
    <p:extLst>
      <p:ext uri="{BB962C8B-B14F-4D97-AF65-F5344CB8AC3E}">
        <p14:creationId xmlns:p14="http://schemas.microsoft.com/office/powerpoint/2010/main" val="8652068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BM Developer 2018 whit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C2C45231-37E9-A541-BB83-9D5556E9285C}"/>
    </a:ext>
  </a:extLst>
</a:theme>
</file>

<file path=ppt/theme/theme2.xml><?xml version="1.0" encoding="utf-8"?>
<a:theme xmlns:a="http://schemas.openxmlformats.org/drawingml/2006/main" name="IBM Developer 2018 cool gray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A6713A38-A021-2046-8C6D-416CB32D7963}"/>
    </a:ext>
  </a:extLst>
</a:theme>
</file>

<file path=ppt/theme/theme3.xml><?xml version="1.0" encoding="utf-8"?>
<a:theme xmlns:a="http://schemas.openxmlformats.org/drawingml/2006/main" name="IBM Developer 2018 blu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17AEFB0C-96F5-A44A-AFD3-0E35AD3DE973}"/>
    </a:ext>
  </a:extLst>
</a:theme>
</file>

<file path=ppt/theme/theme4.xml><?xml version="1.0" encoding="utf-8"?>
<a:theme xmlns:a="http://schemas.openxmlformats.org/drawingml/2006/main" name="IBM Developer 2018 black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0871B14B-B832-A949-9794-412B5D183567}"/>
    </a:ext>
  </a:extLst>
</a:theme>
</file>

<file path=ppt/theme/theme5.xml><?xml version="1.0" encoding="utf-8"?>
<a:theme xmlns:a="http://schemas.openxmlformats.org/drawingml/2006/main" name="blk_background_2017">
  <a:themeElements>
    <a:clrScheme name="Custom 1">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Developer 2018 white background</Template>
  <TotalTime>16047</TotalTime>
  <Words>2309</Words>
  <Application>Microsoft Macintosh PowerPoint</Application>
  <PresentationFormat>On-screen Show (16:9)</PresentationFormat>
  <Paragraphs>620</Paragraphs>
  <Slides>76</Slides>
  <Notes>44</Notes>
  <HiddenSlides>3</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76</vt:i4>
      </vt:variant>
    </vt:vector>
  </HeadingPairs>
  <TitlesOfParts>
    <vt:vector size="92" baseType="lpstr">
      <vt:lpstr>.AppleSystemUIFont</vt:lpstr>
      <vt:lpstr>Arial</vt:lpstr>
      <vt:lpstr>Calibri</vt:lpstr>
      <vt:lpstr>Droid Sans Mono for Powerline</vt:lpstr>
      <vt:lpstr>HelvNeue Light for IBM</vt:lpstr>
      <vt:lpstr>IBM Plex Mono Light</vt:lpstr>
      <vt:lpstr>IBM Plex Sans</vt:lpstr>
      <vt:lpstr>IBM Plex Sans Bold</vt:lpstr>
      <vt:lpstr>IBM Plex Sans Light</vt:lpstr>
      <vt:lpstr>Inconsolata for Powerline Mediu</vt:lpstr>
      <vt:lpstr>Wingdings</vt:lpstr>
      <vt:lpstr>IBM Developer 2018 white background</vt:lpstr>
      <vt:lpstr>IBM Developer 2018 cool gray background</vt:lpstr>
      <vt:lpstr>IBM Developer 2018 blue background</vt:lpstr>
      <vt:lpstr>IBM Developer 2018 black background</vt:lpstr>
      <vt:lpstr>blk_background_2017</vt:lpstr>
      <vt:lpstr>Actors and Akka   PRESENTATION – Vermont Code Camp 2019   Mary Grygleski Twitter: @mgrygles IBM Developer Advocate Java &amp; Reactive  Grant Steinfeld  Twitter: @gsteinfeld IBM Developer Advocate JVM &amp; Blockchain  </vt:lpstr>
      <vt:lpstr>Challenges for the modern technologist</vt:lpstr>
      <vt:lpstr>  Smart Farming - Data Streaming Processing  Hypothetically  an IoT sensor metric real-time aggregator ~ 10 Million sensors – gps/temp/soil moisture ~ Million messages/minute ~ 99.999% reliability - Fast remote analysis and response   </vt:lpstr>
      <vt:lpstr>PowerPoint Presentation</vt:lpstr>
      <vt:lpstr>    </vt:lpstr>
      <vt:lpstr>Reactive Systems</vt:lpstr>
      <vt:lpstr>What is Reactive?</vt:lpstr>
      <vt:lpstr>PowerPoint Presentation</vt:lpstr>
      <vt:lpstr>Let It Crash</vt:lpstr>
      <vt:lpstr>Reactive Alternatives</vt:lpstr>
      <vt:lpstr>Actors</vt:lpstr>
      <vt:lpstr>What is an actor? – Carl Hewitt 1977  </vt:lpstr>
      <vt:lpstr>PowerPoint Presentation</vt:lpstr>
      <vt:lpstr>OBJECT ORIENTED</vt:lpstr>
      <vt:lpstr>Actor System / Ecosystem</vt:lpstr>
      <vt:lpstr>In Receiving a message to it’s mail box: 3 OPTIONS:  </vt:lpstr>
      <vt:lpstr>PowerPoint Presentation</vt:lpstr>
      <vt:lpstr>Business Logic Separated from Exception/Error Handline logic  </vt:lpstr>
      <vt:lpstr>Actor based frameworks</vt:lpstr>
      <vt:lpstr>Akka</vt:lpstr>
      <vt:lpstr>PowerPoint Presentation</vt:lpstr>
      <vt:lpstr>PowerPoint Presentation</vt:lpstr>
      <vt:lpstr>Akka – distributed Actor System – async messaging  </vt:lpstr>
      <vt:lpstr>Akka – Messaging Protocols</vt:lpstr>
      <vt:lpstr>PowerPoint Presentation</vt:lpstr>
      <vt:lpstr>Demo simple hello world Actor </vt:lpstr>
      <vt:lpstr>Akka – Message types</vt:lpstr>
      <vt:lpstr>Akka – 5 Routing Strategies</vt:lpstr>
      <vt:lpstr>Akka - Scatter Gather First Complete</vt:lpstr>
      <vt:lpstr>Akka - Consistent Hashing Pool </vt:lpstr>
      <vt:lpstr>Akka Cluster - Distributed Publish/Subscribe </vt:lpstr>
      <vt:lpstr>Akka - Scale out/horizontally – Remote </vt:lpstr>
      <vt:lpstr>Akka - Dynamic Pool </vt:lpstr>
      <vt:lpstr>Akka - Distributed</vt:lpstr>
      <vt:lpstr>Remote</vt:lpstr>
      <vt:lpstr>AkkaCluster – New Terminology</vt:lpstr>
      <vt:lpstr>Leader Actor (singleton)</vt:lpstr>
      <vt:lpstr>Seed Actors</vt:lpstr>
      <vt:lpstr>Failure Detector</vt:lpstr>
      <vt:lpstr>Roles</vt:lpstr>
      <vt:lpstr>Unreachable – system componet</vt:lpstr>
      <vt:lpstr>Lifecycle -5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Akka – Ecosystem Tools</vt:lpstr>
      <vt:lpstr>Sharding</vt:lpstr>
      <vt:lpstr>HTTP</vt:lpstr>
      <vt:lpstr>SHARED DATA</vt:lpstr>
      <vt:lpstr>Akka Entity Distributed sharding</vt:lpstr>
      <vt:lpstr>KAFKA - publishing </vt:lpstr>
      <vt:lpstr>Event sourcing and CQRS</vt:lpstr>
      <vt:lpstr>Akka – Design Patterns</vt:lpstr>
      <vt:lpstr>Master Slave Work Pulling</vt:lpstr>
      <vt:lpstr>Ordered Termination</vt:lpstr>
      <vt:lpstr>Throttle </vt:lpstr>
      <vt:lpstr>Akka Cluster Demo https://bit.ly/ 2lSrLza  </vt:lpstr>
      <vt:lpstr>Demo – d3 visualization</vt:lpstr>
      <vt:lpstr>Cluster entity actors</vt:lpstr>
      <vt:lpstr>Demo – d3 visualization</vt:lpstr>
      <vt:lpstr>Dev -&gt; Deploy strategies </vt:lpstr>
      <vt:lpstr>Minishift\development =&gt; OpenShift\Production   </vt:lpstr>
      <vt:lpstr> </vt:lpstr>
      <vt:lpstr>PowerPoint Presentation</vt:lpstr>
      <vt:lpstr>Q&amp;A</vt:lpstr>
      <vt:lpstr>Resources full demo code in this presentation https://github.ibm.com/mary-grygleski/vtcc_akka_helloworld - Mary Grygleski https://github.com/mckeeh3/akka-java-cluster-kubernetes - Hugh McKee  Reactive Architecture and programming https://developer.ibm.com/technologies/reactive-systems/ https://www.reactivemanifesto.org/  Actor Model of Computation - Scalable Robust Information Systems Carl Hewitt https://arxiv.org/ftp/arxiv/papers/1008/1008.1459.pdf  Akka Actors https://doc.akka.io/docs/akka/current/actors.html How Akka Works: 'At Most Once' Message Delivery – Hugh McKee https://www.lightbend.com/blog/how-akka-works-at-most-once-message-delivery     </vt:lpstr>
      <vt:lpstr>Resources  Reactive Microsystems - The Evolution Of Microservices At Scale: Free O'Reilly Report By Jonas Bonér https://www.lightbend.com/blog/reactive-microsystems-the-evolution-of-microservices-at-scale-free-oreilly-report-by-jonas-boner  Akka Cookbook by Piyush Mishra, Héctor Veiga Ortiz https://www.oreilly.com/library/view/akka-cookbook/9781785288180/  CQRS/EVENT SOURCING https://martinfowler.com/bliki/CQRS.html - Martin Fowler  https://cqrs.files.wordpress.com/2010/11/cqrs_documents.pdf - Greg Young  Minishift https://www.okd.io/minishift/  IBM OpenShift https://www.ibm.com/cloud/openshift   </vt:lpstr>
      <vt:lpstr>Resources  Supervision Priciples in Erlang http://erlang.org/documentation/doc-4.9.1/doc/design_principles/sup_princ.html   Akka Cookbook by Piyush Mishra, Héctor Veiga Ortiz https://www.oreilly.com/library/view/akka-cookbook/9781785288180/  CQRS/EVENT SOURCING https://martinfowler.com/bliki/CQRS.html - Martin Fowler  https://cqrs.files.wordpress.com/2010/11/cqrs_documents.pdf - Greg Young  Minishift https://www.okd.io/minishift/  IBM OpenShift https://www.ibm.com/cloud/openshift   </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Developer Presentation Template — IBM Plex Variant</dc:title>
  <dc:creator>Microsoft Office User</dc:creator>
  <cp:lastModifiedBy>Grant Steinfeld</cp:lastModifiedBy>
  <cp:revision>285</cp:revision>
  <cp:lastPrinted>2018-10-12T15:17:01Z</cp:lastPrinted>
  <dcterms:created xsi:type="dcterms:W3CDTF">2019-04-15T17:15:26Z</dcterms:created>
  <dcterms:modified xsi:type="dcterms:W3CDTF">2019-09-28T11:30:50Z</dcterms:modified>
</cp:coreProperties>
</file>